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9" r:id="rId7"/>
    <p:sldId id="285" r:id="rId8"/>
    <p:sldId id="286" r:id="rId9"/>
    <p:sldId id="287" r:id="rId10"/>
    <p:sldId id="288" r:id="rId11"/>
    <p:sldId id="290" r:id="rId12"/>
    <p:sldId id="291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243" y="3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chiddharth R K" userId="24880fa4c1fcef08" providerId="LiveId" clId="{C83C14CF-14EE-4C17-8D15-573FFAF32F43}"/>
    <pc:docChg chg="modSld">
      <pc:chgData name="Jaichiddharth R K" userId="24880fa4c1fcef08" providerId="LiveId" clId="{C83C14CF-14EE-4C17-8D15-573FFAF32F43}" dt="2023-05-07T00:03:50.427" v="12" actId="20577"/>
      <pc:docMkLst>
        <pc:docMk/>
      </pc:docMkLst>
      <pc:sldChg chg="modSp mod">
        <pc:chgData name="Jaichiddharth R K" userId="24880fa4c1fcef08" providerId="LiveId" clId="{C83C14CF-14EE-4C17-8D15-573FFAF32F43}" dt="2023-05-07T00:03:50.427" v="12" actId="20577"/>
        <pc:sldMkLst>
          <pc:docMk/>
          <pc:sldMk cId="0" sldId="280"/>
        </pc:sldMkLst>
        <pc:spChg chg="mod">
          <ac:chgData name="Jaichiddharth R K" userId="24880fa4c1fcef08" providerId="LiveId" clId="{C83C14CF-14EE-4C17-8D15-573FFAF32F43}" dt="2023-05-07T00:03:50.427" v="12" actId="20577"/>
          <ac:spMkLst>
            <pc:docMk/>
            <pc:sldMk cId="0" sldId="280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7775"/>
            <a:ext cx="12192000" cy="48402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7775"/>
            <a:ext cx="12192000" cy="48402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128412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1"/>
                </a:lnTo>
              </a:path>
            </a:pathLst>
          </a:custGeom>
          <a:ln w="12700">
            <a:solidFill>
              <a:srgbClr val="000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53896" y="1847088"/>
            <a:ext cx="9607550" cy="0"/>
          </a:xfrm>
          <a:custGeom>
            <a:avLst/>
            <a:gdLst/>
            <a:ahLst/>
            <a:cxnLst/>
            <a:rect l="l" t="t" r="r" b="b"/>
            <a:pathLst>
              <a:path w="9607550">
                <a:moveTo>
                  <a:pt x="0" y="0"/>
                </a:moveTo>
                <a:lnTo>
                  <a:pt x="9607522" y="1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" y="0"/>
            <a:ext cx="12191694" cy="68579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017775"/>
            <a:ext cx="12188952" cy="41087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17775"/>
            <a:ext cx="12192000" cy="48402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" y="0"/>
            <a:ext cx="12191694" cy="68579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017775"/>
            <a:ext cx="12188952" cy="41087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017775"/>
            <a:ext cx="12192000" cy="48402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48134" y="772668"/>
            <a:ext cx="3095731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3375" y="1855723"/>
            <a:ext cx="9465248" cy="4076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www.kaggle.com/datasets/pavansubhasht/i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92000" cy="4840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53896" y="1847088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>
                  <a:moveTo>
                    <a:pt x="0" y="0"/>
                  </a:moveTo>
                  <a:lnTo>
                    <a:pt x="960752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17775"/>
              <a:ext cx="12192000" cy="4840224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0" y="6128412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1"/>
                </a:lnTo>
              </a:path>
            </a:pathLst>
          </a:custGeom>
          <a:ln w="12700">
            <a:solidFill>
              <a:srgbClr val="0000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9" y="10"/>
            <a:ext cx="12192000" cy="6858000"/>
            <a:chOff x="19" y="10"/>
            <a:chExt cx="12192000" cy="6858000"/>
          </a:xfrm>
        </p:grpSpPr>
        <p:sp>
          <p:nvSpPr>
            <p:cNvPr id="9" name="object 9"/>
            <p:cNvSpPr/>
            <p:nvPr/>
          </p:nvSpPr>
          <p:spPr>
            <a:xfrm>
              <a:off x="1453895" y="1847087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>
                  <a:moveTo>
                    <a:pt x="0" y="0"/>
                  </a:moveTo>
                  <a:lnTo>
                    <a:pt x="960752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" y="10"/>
              <a:ext cx="12191552" cy="68579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30686" y="4905348"/>
              <a:ext cx="5610860" cy="1450975"/>
            </a:xfrm>
            <a:custGeom>
              <a:avLst/>
              <a:gdLst/>
              <a:ahLst/>
              <a:cxnLst/>
              <a:rect l="l" t="t" r="r" b="b"/>
              <a:pathLst>
                <a:path w="5610859" h="1450975">
                  <a:moveTo>
                    <a:pt x="5610645" y="0"/>
                  </a:moveTo>
                  <a:lnTo>
                    <a:pt x="0" y="0"/>
                  </a:lnTo>
                  <a:lnTo>
                    <a:pt x="0" y="1450464"/>
                  </a:lnTo>
                  <a:lnTo>
                    <a:pt x="5610645" y="1450464"/>
                  </a:lnTo>
                  <a:lnTo>
                    <a:pt x="5610645" y="0"/>
                  </a:lnTo>
                  <a:close/>
                </a:path>
              </a:pathLst>
            </a:custGeom>
            <a:solidFill>
              <a:srgbClr val="000001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30686" y="5232908"/>
            <a:ext cx="5610860" cy="7721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54635" marR="967105">
              <a:lnSpc>
                <a:spcPct val="91200"/>
              </a:lnSpc>
              <a:spcBef>
                <a:spcPts val="290"/>
              </a:spcBef>
            </a:pPr>
            <a:r>
              <a:rPr sz="1800" spc="25" dirty="0">
                <a:solidFill>
                  <a:srgbClr val="FFFFFE"/>
                </a:solidFill>
                <a:latin typeface="Trebuchet MS"/>
                <a:cs typeface="Trebuchet MS"/>
              </a:rPr>
              <a:t>EM</a:t>
            </a:r>
            <a:r>
              <a:rPr sz="1800" spc="-100" dirty="0">
                <a:solidFill>
                  <a:srgbClr val="FFFFFE"/>
                </a:solidFill>
                <a:latin typeface="Trebuchet MS"/>
                <a:cs typeface="Trebuchet MS"/>
              </a:rPr>
              <a:t>P</a:t>
            </a:r>
            <a:r>
              <a:rPr sz="1800" spc="-25" dirty="0">
                <a:solidFill>
                  <a:srgbClr val="FFFFFE"/>
                </a:solidFill>
                <a:latin typeface="Trebuchet MS"/>
                <a:cs typeface="Trebuchet MS"/>
              </a:rPr>
              <a:t>L</a:t>
            </a:r>
            <a:r>
              <a:rPr sz="1800" spc="125" dirty="0">
                <a:solidFill>
                  <a:srgbClr val="FFFFFE"/>
                </a:solidFill>
                <a:latin typeface="Trebuchet MS"/>
                <a:cs typeface="Trebuchet MS"/>
              </a:rPr>
              <a:t>O</a:t>
            </a:r>
            <a:r>
              <a:rPr sz="1800" spc="60" dirty="0">
                <a:solidFill>
                  <a:srgbClr val="FFFFFE"/>
                </a:solidFill>
                <a:latin typeface="Trebuchet MS"/>
                <a:cs typeface="Trebuchet MS"/>
              </a:rPr>
              <a:t>Y</a:t>
            </a:r>
            <a:r>
              <a:rPr sz="1800" spc="-65" dirty="0">
                <a:solidFill>
                  <a:srgbClr val="FFFFFE"/>
                </a:solidFill>
                <a:latin typeface="Trebuchet MS"/>
                <a:cs typeface="Trebuchet MS"/>
              </a:rPr>
              <a:t>EE</a:t>
            </a:r>
            <a:r>
              <a:rPr sz="1800" spc="-225" dirty="0">
                <a:solidFill>
                  <a:srgbClr val="FFFFFE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FFFFFE"/>
                </a:solidFill>
                <a:latin typeface="Trebuchet MS"/>
                <a:cs typeface="Trebuchet MS"/>
              </a:rPr>
              <a:t>A</a:t>
            </a:r>
            <a:r>
              <a:rPr sz="1800" spc="40" dirty="0">
                <a:solidFill>
                  <a:srgbClr val="FFFFFE"/>
                </a:solidFill>
                <a:latin typeface="Trebuchet MS"/>
                <a:cs typeface="Trebuchet MS"/>
              </a:rPr>
              <a:t>TT</a:t>
            </a:r>
            <a:r>
              <a:rPr sz="1800" spc="35" dirty="0">
                <a:solidFill>
                  <a:srgbClr val="FFFFFE"/>
                </a:solidFill>
                <a:latin typeface="Trebuchet MS"/>
                <a:cs typeface="Trebuchet MS"/>
              </a:rPr>
              <a:t>R</a:t>
            </a:r>
            <a:r>
              <a:rPr sz="1800" spc="-5" dirty="0">
                <a:solidFill>
                  <a:srgbClr val="FFFFFE"/>
                </a:solidFill>
                <a:latin typeface="Trebuchet MS"/>
                <a:cs typeface="Trebuchet MS"/>
              </a:rPr>
              <a:t>IT</a:t>
            </a:r>
            <a:r>
              <a:rPr sz="1800" spc="60" dirty="0">
                <a:solidFill>
                  <a:srgbClr val="FFFFFE"/>
                </a:solidFill>
                <a:latin typeface="Trebuchet MS"/>
                <a:cs typeface="Trebuchet MS"/>
              </a:rPr>
              <a:t>I</a:t>
            </a:r>
            <a:r>
              <a:rPr sz="1800" spc="155" dirty="0">
                <a:solidFill>
                  <a:srgbClr val="FFFFFE"/>
                </a:solidFill>
                <a:latin typeface="Trebuchet MS"/>
                <a:cs typeface="Trebuchet MS"/>
              </a:rPr>
              <a:t>O</a:t>
            </a:r>
            <a:r>
              <a:rPr sz="1800" spc="254" dirty="0">
                <a:solidFill>
                  <a:srgbClr val="FFFFFE"/>
                </a:solidFill>
                <a:latin typeface="Trebuchet MS"/>
                <a:cs typeface="Trebuchet MS"/>
              </a:rPr>
              <a:t>N</a:t>
            </a:r>
            <a:r>
              <a:rPr sz="1800" spc="-50" dirty="0">
                <a:solidFill>
                  <a:srgbClr val="FFFFFE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FFFFFE"/>
                </a:solidFill>
                <a:latin typeface="Trebuchet MS"/>
                <a:cs typeface="Trebuchet MS"/>
              </a:rPr>
              <a:t>P</a:t>
            </a:r>
            <a:r>
              <a:rPr sz="1800" spc="35" dirty="0">
                <a:solidFill>
                  <a:srgbClr val="FFFFFE"/>
                </a:solidFill>
                <a:latin typeface="Trebuchet MS"/>
                <a:cs typeface="Trebuchet MS"/>
              </a:rPr>
              <a:t>R</a:t>
            </a:r>
            <a:r>
              <a:rPr sz="1800" spc="80" dirty="0">
                <a:solidFill>
                  <a:srgbClr val="FFFFFE"/>
                </a:solidFill>
                <a:latin typeface="Trebuchet MS"/>
                <a:cs typeface="Trebuchet MS"/>
              </a:rPr>
              <a:t>EDIC</a:t>
            </a:r>
            <a:r>
              <a:rPr sz="1800" spc="40" dirty="0">
                <a:solidFill>
                  <a:srgbClr val="FFFFFE"/>
                </a:solidFill>
                <a:latin typeface="Trebuchet MS"/>
                <a:cs typeface="Trebuchet MS"/>
              </a:rPr>
              <a:t>T</a:t>
            </a:r>
            <a:r>
              <a:rPr sz="1800" spc="60" dirty="0">
                <a:solidFill>
                  <a:srgbClr val="FFFFFE"/>
                </a:solidFill>
                <a:latin typeface="Trebuchet MS"/>
                <a:cs typeface="Trebuchet MS"/>
              </a:rPr>
              <a:t>I</a:t>
            </a:r>
            <a:r>
              <a:rPr sz="1800" spc="155" dirty="0">
                <a:solidFill>
                  <a:srgbClr val="FFFFFE"/>
                </a:solidFill>
                <a:latin typeface="Trebuchet MS"/>
                <a:cs typeface="Trebuchet MS"/>
              </a:rPr>
              <a:t>O</a:t>
            </a:r>
            <a:r>
              <a:rPr sz="1800" spc="165" dirty="0">
                <a:solidFill>
                  <a:srgbClr val="FFFFFE"/>
                </a:solidFill>
                <a:latin typeface="Trebuchet MS"/>
                <a:cs typeface="Trebuchet MS"/>
              </a:rPr>
              <a:t>N  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AVINASH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SANKAR-A20525471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JAICHIDDHARTH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R.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KARTHIGEYAN</a:t>
            </a:r>
            <a:r>
              <a:rPr sz="1800" spc="-20" dirty="0">
                <a:solidFill>
                  <a:srgbClr val="FFFFFE"/>
                </a:solidFill>
                <a:latin typeface="Times New Roman"/>
                <a:cs typeface="Times New Roman"/>
              </a:rPr>
              <a:t>-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A20527281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94411" y="5073596"/>
            <a:ext cx="5283200" cy="0"/>
          </a:xfrm>
          <a:custGeom>
            <a:avLst/>
            <a:gdLst/>
            <a:ahLst/>
            <a:cxnLst/>
            <a:rect l="l" t="t" r="r" b="b"/>
            <a:pathLst>
              <a:path w="5283200">
                <a:moveTo>
                  <a:pt x="0" y="0"/>
                </a:moveTo>
                <a:lnTo>
                  <a:pt x="5283196" y="1"/>
                </a:lnTo>
              </a:path>
            </a:pathLst>
          </a:custGeom>
          <a:ln w="31750">
            <a:solidFill>
              <a:srgbClr val="20D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5EBB-1FCC-90D6-4040-6D2AA09A3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200" y="76200"/>
            <a:ext cx="2438400" cy="492443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F8F3F-2FC5-9BA4-CA7B-F1FE97E6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47" y="3580531"/>
            <a:ext cx="5947054" cy="327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54A5B-4E01-8309-C49C-BFD1FDDD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1" y="0"/>
            <a:ext cx="6244947" cy="3676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94E37D-103D-9825-7FE7-F86BF95F5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947" y="-4762"/>
            <a:ext cx="5947053" cy="3586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EE966-9555-5A6F-3D17-0A430C05E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681389"/>
            <a:ext cx="6244947" cy="31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3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DA766-EB2A-B3EB-2827-A6CCFB9F44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3D4CC4-96C7-343F-B23E-148771666D5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68F80-055A-535E-5EF9-5B4D3C97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517" y="1"/>
            <a:ext cx="6486483" cy="3414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7D1DC-2E33-761E-28BF-0F887E26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05517" cy="3536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DAEF4-25B8-1635-60E1-86BF2CC35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6156"/>
            <a:ext cx="5686467" cy="3343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F3D7AF-58A9-EF55-605B-0EF93A4D8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361030"/>
            <a:ext cx="6553201" cy="35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8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DE197D-18CE-C745-68A6-D5FB8086E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2F8573-E3D4-1867-B8BA-31D17004E70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73325-1C04-44D6-3550-FF9EFEB2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35298" cy="3566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B48CD-57AA-5DCE-2B07-DB0B5E981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38" y="0"/>
            <a:ext cx="5741462" cy="3566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D6D6E3-4A6A-3A20-90ED-3F74361BE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3780"/>
            <a:ext cx="6435298" cy="3284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110D0C-B5CE-D9E8-8121-0B6E99684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538" y="3596640"/>
            <a:ext cx="5710982" cy="32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0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503932"/>
            <a:ext cx="1989455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BU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NG 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090117" y="159819"/>
            <a:ext cx="3195320" cy="865505"/>
            <a:chOff x="6090117" y="159819"/>
            <a:chExt cx="3195320" cy="865505"/>
          </a:xfrm>
        </p:grpSpPr>
        <p:sp>
          <p:nvSpPr>
            <p:cNvPr id="5" name="object 5"/>
            <p:cNvSpPr/>
            <p:nvPr/>
          </p:nvSpPr>
          <p:spPr>
            <a:xfrm>
              <a:off x="6098054" y="167756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30">
                  <a:moveTo>
                    <a:pt x="3094073" y="0"/>
                  </a:moveTo>
                  <a:lnTo>
                    <a:pt x="84951" y="0"/>
                  </a:lnTo>
                  <a:lnTo>
                    <a:pt x="51884" y="6675"/>
                  </a:lnTo>
                  <a:lnTo>
                    <a:pt x="24881" y="24881"/>
                  </a:lnTo>
                  <a:lnTo>
                    <a:pt x="6675" y="51884"/>
                  </a:lnTo>
                  <a:lnTo>
                    <a:pt x="0" y="84951"/>
                  </a:lnTo>
                  <a:lnTo>
                    <a:pt x="0" y="764557"/>
                  </a:lnTo>
                  <a:lnTo>
                    <a:pt x="6675" y="797624"/>
                  </a:lnTo>
                  <a:lnTo>
                    <a:pt x="24881" y="824627"/>
                  </a:lnTo>
                  <a:lnTo>
                    <a:pt x="51884" y="842833"/>
                  </a:lnTo>
                  <a:lnTo>
                    <a:pt x="84951" y="849509"/>
                  </a:lnTo>
                  <a:lnTo>
                    <a:pt x="3094073" y="849509"/>
                  </a:lnTo>
                  <a:lnTo>
                    <a:pt x="3127139" y="842833"/>
                  </a:lnTo>
                  <a:lnTo>
                    <a:pt x="3154141" y="824627"/>
                  </a:lnTo>
                  <a:lnTo>
                    <a:pt x="3172347" y="797624"/>
                  </a:lnTo>
                  <a:lnTo>
                    <a:pt x="3179023" y="764557"/>
                  </a:lnTo>
                  <a:lnTo>
                    <a:pt x="3179023" y="84951"/>
                  </a:lnTo>
                  <a:lnTo>
                    <a:pt x="3172347" y="51884"/>
                  </a:lnTo>
                  <a:lnTo>
                    <a:pt x="3154141" y="24881"/>
                  </a:lnTo>
                  <a:lnTo>
                    <a:pt x="3127139" y="6675"/>
                  </a:lnTo>
                  <a:lnTo>
                    <a:pt x="3094073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8054" y="167756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30">
                  <a:moveTo>
                    <a:pt x="0" y="84951"/>
                  </a:moveTo>
                  <a:lnTo>
                    <a:pt x="6675" y="51884"/>
                  </a:lnTo>
                  <a:lnTo>
                    <a:pt x="24881" y="24881"/>
                  </a:lnTo>
                  <a:lnTo>
                    <a:pt x="51884" y="6675"/>
                  </a:lnTo>
                  <a:lnTo>
                    <a:pt x="84951" y="0"/>
                  </a:lnTo>
                  <a:lnTo>
                    <a:pt x="3094073" y="0"/>
                  </a:lnTo>
                  <a:lnTo>
                    <a:pt x="3127139" y="6675"/>
                  </a:lnTo>
                  <a:lnTo>
                    <a:pt x="3154142" y="24881"/>
                  </a:lnTo>
                  <a:lnTo>
                    <a:pt x="3172348" y="51884"/>
                  </a:lnTo>
                  <a:lnTo>
                    <a:pt x="3179024" y="84951"/>
                  </a:lnTo>
                  <a:lnTo>
                    <a:pt x="3179024" y="764557"/>
                  </a:lnTo>
                  <a:lnTo>
                    <a:pt x="3172348" y="797624"/>
                  </a:lnTo>
                  <a:lnTo>
                    <a:pt x="3154142" y="824627"/>
                  </a:lnTo>
                  <a:lnTo>
                    <a:pt x="3127139" y="842833"/>
                  </a:lnTo>
                  <a:lnTo>
                    <a:pt x="3094073" y="849509"/>
                  </a:lnTo>
                  <a:lnTo>
                    <a:pt x="84951" y="849509"/>
                  </a:lnTo>
                  <a:lnTo>
                    <a:pt x="51884" y="842833"/>
                  </a:lnTo>
                  <a:lnTo>
                    <a:pt x="24881" y="824627"/>
                  </a:lnTo>
                  <a:lnTo>
                    <a:pt x="6675" y="797624"/>
                  </a:lnTo>
                  <a:lnTo>
                    <a:pt x="0" y="764557"/>
                  </a:lnTo>
                  <a:lnTo>
                    <a:pt x="0" y="8495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176393" y="223011"/>
            <a:ext cx="3022600" cy="711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algn="ctr">
              <a:lnSpc>
                <a:spcPct val="87500"/>
              </a:lnSpc>
              <a:spcBef>
                <a:spcPts val="250"/>
              </a:spcBef>
            </a:pPr>
            <a:r>
              <a:rPr sz="1000" b="1" spc="5" dirty="0">
                <a:solidFill>
                  <a:srgbClr val="FFFFFF"/>
                </a:solidFill>
                <a:latin typeface="Arial"/>
                <a:cs typeface="Arial"/>
              </a:rPr>
              <a:t>Creating </a:t>
            </a:r>
            <a:r>
              <a:rPr sz="1000" b="1" spc="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Models: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glm(),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rpart(), 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randomForest(),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svm()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functions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R,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first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created 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four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logisti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regression,  decision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trees,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forests,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Trebuchet MS"/>
                <a:cs typeface="Trebuchet MS"/>
              </a:rPr>
              <a:t>vector 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machines.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96427" y="1070361"/>
            <a:ext cx="382905" cy="318770"/>
          </a:xfrm>
          <a:custGeom>
            <a:avLst/>
            <a:gdLst/>
            <a:ahLst/>
            <a:cxnLst/>
            <a:rect l="l" t="t" r="r" b="b"/>
            <a:pathLst>
              <a:path w="382904" h="318769">
                <a:moveTo>
                  <a:pt x="305822" y="0"/>
                </a:moveTo>
                <a:lnTo>
                  <a:pt x="76455" y="0"/>
                </a:lnTo>
                <a:lnTo>
                  <a:pt x="76455" y="159282"/>
                </a:lnTo>
                <a:lnTo>
                  <a:pt x="0" y="159282"/>
                </a:lnTo>
                <a:lnTo>
                  <a:pt x="191138" y="318565"/>
                </a:lnTo>
                <a:lnTo>
                  <a:pt x="382278" y="159282"/>
                </a:lnTo>
                <a:lnTo>
                  <a:pt x="305822" y="159282"/>
                </a:lnTo>
                <a:lnTo>
                  <a:pt x="305822" y="0"/>
                </a:lnTo>
                <a:close/>
              </a:path>
            </a:pathLst>
          </a:custGeom>
          <a:solidFill>
            <a:srgbClr val="D8AB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090117" y="1434083"/>
            <a:ext cx="3195320" cy="865505"/>
            <a:chOff x="6090117" y="1434083"/>
            <a:chExt cx="3195320" cy="865505"/>
          </a:xfrm>
        </p:grpSpPr>
        <p:sp>
          <p:nvSpPr>
            <p:cNvPr id="10" name="object 10"/>
            <p:cNvSpPr/>
            <p:nvPr/>
          </p:nvSpPr>
          <p:spPr>
            <a:xfrm>
              <a:off x="6098054" y="1442021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30">
                  <a:moveTo>
                    <a:pt x="3094073" y="0"/>
                  </a:moveTo>
                  <a:lnTo>
                    <a:pt x="84951" y="0"/>
                  </a:lnTo>
                  <a:lnTo>
                    <a:pt x="51884" y="6675"/>
                  </a:lnTo>
                  <a:lnTo>
                    <a:pt x="24881" y="24881"/>
                  </a:lnTo>
                  <a:lnTo>
                    <a:pt x="6675" y="51884"/>
                  </a:lnTo>
                  <a:lnTo>
                    <a:pt x="0" y="84951"/>
                  </a:lnTo>
                  <a:lnTo>
                    <a:pt x="0" y="764556"/>
                  </a:lnTo>
                  <a:lnTo>
                    <a:pt x="6675" y="797623"/>
                  </a:lnTo>
                  <a:lnTo>
                    <a:pt x="24881" y="824626"/>
                  </a:lnTo>
                  <a:lnTo>
                    <a:pt x="51884" y="842832"/>
                  </a:lnTo>
                  <a:lnTo>
                    <a:pt x="84951" y="849508"/>
                  </a:lnTo>
                  <a:lnTo>
                    <a:pt x="3094073" y="849508"/>
                  </a:lnTo>
                  <a:lnTo>
                    <a:pt x="3127139" y="842832"/>
                  </a:lnTo>
                  <a:lnTo>
                    <a:pt x="3154141" y="824626"/>
                  </a:lnTo>
                  <a:lnTo>
                    <a:pt x="3172347" y="797623"/>
                  </a:lnTo>
                  <a:lnTo>
                    <a:pt x="3179023" y="764556"/>
                  </a:lnTo>
                  <a:lnTo>
                    <a:pt x="3179023" y="84951"/>
                  </a:lnTo>
                  <a:lnTo>
                    <a:pt x="3172347" y="51884"/>
                  </a:lnTo>
                  <a:lnTo>
                    <a:pt x="3154141" y="24881"/>
                  </a:lnTo>
                  <a:lnTo>
                    <a:pt x="3127139" y="6675"/>
                  </a:lnTo>
                  <a:lnTo>
                    <a:pt x="3094073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8054" y="1442021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30">
                  <a:moveTo>
                    <a:pt x="0" y="84951"/>
                  </a:moveTo>
                  <a:lnTo>
                    <a:pt x="6675" y="51884"/>
                  </a:lnTo>
                  <a:lnTo>
                    <a:pt x="24881" y="24881"/>
                  </a:lnTo>
                  <a:lnTo>
                    <a:pt x="51884" y="6675"/>
                  </a:lnTo>
                  <a:lnTo>
                    <a:pt x="84951" y="0"/>
                  </a:lnTo>
                  <a:lnTo>
                    <a:pt x="3094073" y="0"/>
                  </a:lnTo>
                  <a:lnTo>
                    <a:pt x="3127139" y="6675"/>
                  </a:lnTo>
                  <a:lnTo>
                    <a:pt x="3154142" y="24881"/>
                  </a:lnTo>
                  <a:lnTo>
                    <a:pt x="3172348" y="51884"/>
                  </a:lnTo>
                  <a:lnTo>
                    <a:pt x="3179024" y="84951"/>
                  </a:lnTo>
                  <a:lnTo>
                    <a:pt x="3179024" y="764557"/>
                  </a:lnTo>
                  <a:lnTo>
                    <a:pt x="3172348" y="797624"/>
                  </a:lnTo>
                  <a:lnTo>
                    <a:pt x="3154142" y="824627"/>
                  </a:lnTo>
                  <a:lnTo>
                    <a:pt x="3127139" y="842833"/>
                  </a:lnTo>
                  <a:lnTo>
                    <a:pt x="3094073" y="849509"/>
                  </a:lnTo>
                  <a:lnTo>
                    <a:pt x="84951" y="849509"/>
                  </a:lnTo>
                  <a:lnTo>
                    <a:pt x="51884" y="842833"/>
                  </a:lnTo>
                  <a:lnTo>
                    <a:pt x="24881" y="824627"/>
                  </a:lnTo>
                  <a:lnTo>
                    <a:pt x="6675" y="797624"/>
                  </a:lnTo>
                  <a:lnTo>
                    <a:pt x="0" y="764557"/>
                  </a:lnTo>
                  <a:lnTo>
                    <a:pt x="0" y="8495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61852" y="1564132"/>
            <a:ext cx="3051175" cy="5715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ctr">
              <a:lnSpc>
                <a:spcPct val="86000"/>
              </a:lnSpc>
              <a:spcBef>
                <a:spcPts val="26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Training:</a:t>
            </a:r>
            <a:r>
              <a:rPr sz="1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dataset,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trained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models.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to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patterns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correlations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95" dirty="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involves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fitting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sz="10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95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96427" y="2344624"/>
            <a:ext cx="382905" cy="318770"/>
          </a:xfrm>
          <a:custGeom>
            <a:avLst/>
            <a:gdLst/>
            <a:ahLst/>
            <a:cxnLst/>
            <a:rect l="l" t="t" r="r" b="b"/>
            <a:pathLst>
              <a:path w="382904" h="318769">
                <a:moveTo>
                  <a:pt x="305822" y="0"/>
                </a:moveTo>
                <a:lnTo>
                  <a:pt x="76455" y="0"/>
                </a:lnTo>
                <a:lnTo>
                  <a:pt x="76455" y="159283"/>
                </a:lnTo>
                <a:lnTo>
                  <a:pt x="0" y="159283"/>
                </a:lnTo>
                <a:lnTo>
                  <a:pt x="191138" y="318565"/>
                </a:lnTo>
                <a:lnTo>
                  <a:pt x="382278" y="159283"/>
                </a:lnTo>
                <a:lnTo>
                  <a:pt x="305822" y="159283"/>
                </a:lnTo>
                <a:lnTo>
                  <a:pt x="305822" y="0"/>
                </a:lnTo>
                <a:close/>
              </a:path>
            </a:pathLst>
          </a:custGeom>
          <a:solidFill>
            <a:srgbClr val="D8AB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090117" y="2708347"/>
            <a:ext cx="3195320" cy="865505"/>
            <a:chOff x="6090117" y="2708347"/>
            <a:chExt cx="3195320" cy="865505"/>
          </a:xfrm>
        </p:grpSpPr>
        <p:sp>
          <p:nvSpPr>
            <p:cNvPr id="15" name="object 15"/>
            <p:cNvSpPr/>
            <p:nvPr/>
          </p:nvSpPr>
          <p:spPr>
            <a:xfrm>
              <a:off x="6098054" y="2716284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29">
                  <a:moveTo>
                    <a:pt x="3094073" y="0"/>
                  </a:moveTo>
                  <a:lnTo>
                    <a:pt x="84951" y="0"/>
                  </a:lnTo>
                  <a:lnTo>
                    <a:pt x="51884" y="6675"/>
                  </a:lnTo>
                  <a:lnTo>
                    <a:pt x="24881" y="24881"/>
                  </a:lnTo>
                  <a:lnTo>
                    <a:pt x="6675" y="51884"/>
                  </a:lnTo>
                  <a:lnTo>
                    <a:pt x="0" y="84951"/>
                  </a:lnTo>
                  <a:lnTo>
                    <a:pt x="0" y="764557"/>
                  </a:lnTo>
                  <a:lnTo>
                    <a:pt x="6675" y="797624"/>
                  </a:lnTo>
                  <a:lnTo>
                    <a:pt x="24881" y="824627"/>
                  </a:lnTo>
                  <a:lnTo>
                    <a:pt x="51884" y="842833"/>
                  </a:lnTo>
                  <a:lnTo>
                    <a:pt x="84951" y="849509"/>
                  </a:lnTo>
                  <a:lnTo>
                    <a:pt x="3094073" y="849509"/>
                  </a:lnTo>
                  <a:lnTo>
                    <a:pt x="3127139" y="842833"/>
                  </a:lnTo>
                  <a:lnTo>
                    <a:pt x="3154141" y="824627"/>
                  </a:lnTo>
                  <a:lnTo>
                    <a:pt x="3172347" y="797624"/>
                  </a:lnTo>
                  <a:lnTo>
                    <a:pt x="3179023" y="764557"/>
                  </a:lnTo>
                  <a:lnTo>
                    <a:pt x="3179023" y="84951"/>
                  </a:lnTo>
                  <a:lnTo>
                    <a:pt x="3172347" y="51884"/>
                  </a:lnTo>
                  <a:lnTo>
                    <a:pt x="3154141" y="24881"/>
                  </a:lnTo>
                  <a:lnTo>
                    <a:pt x="3127139" y="6675"/>
                  </a:lnTo>
                  <a:lnTo>
                    <a:pt x="3094073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8054" y="2716284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29">
                  <a:moveTo>
                    <a:pt x="0" y="84951"/>
                  </a:moveTo>
                  <a:lnTo>
                    <a:pt x="6675" y="51884"/>
                  </a:lnTo>
                  <a:lnTo>
                    <a:pt x="24881" y="24881"/>
                  </a:lnTo>
                  <a:lnTo>
                    <a:pt x="51884" y="6675"/>
                  </a:lnTo>
                  <a:lnTo>
                    <a:pt x="84951" y="0"/>
                  </a:lnTo>
                  <a:lnTo>
                    <a:pt x="3094073" y="0"/>
                  </a:lnTo>
                  <a:lnTo>
                    <a:pt x="3127139" y="6675"/>
                  </a:lnTo>
                  <a:lnTo>
                    <a:pt x="3154142" y="24881"/>
                  </a:lnTo>
                  <a:lnTo>
                    <a:pt x="3172348" y="51884"/>
                  </a:lnTo>
                  <a:lnTo>
                    <a:pt x="3179024" y="84951"/>
                  </a:lnTo>
                  <a:lnTo>
                    <a:pt x="3179024" y="764557"/>
                  </a:lnTo>
                  <a:lnTo>
                    <a:pt x="3172348" y="797624"/>
                  </a:lnTo>
                  <a:lnTo>
                    <a:pt x="3154142" y="824627"/>
                  </a:lnTo>
                  <a:lnTo>
                    <a:pt x="3127139" y="842833"/>
                  </a:lnTo>
                  <a:lnTo>
                    <a:pt x="3094073" y="849509"/>
                  </a:lnTo>
                  <a:lnTo>
                    <a:pt x="84951" y="849509"/>
                  </a:lnTo>
                  <a:lnTo>
                    <a:pt x="51884" y="842833"/>
                  </a:lnTo>
                  <a:lnTo>
                    <a:pt x="24881" y="824627"/>
                  </a:lnTo>
                  <a:lnTo>
                    <a:pt x="6675" y="797624"/>
                  </a:lnTo>
                  <a:lnTo>
                    <a:pt x="0" y="764557"/>
                  </a:lnTo>
                  <a:lnTo>
                    <a:pt x="0" y="8495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50548" y="2838196"/>
            <a:ext cx="3074670" cy="5715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ctr">
              <a:lnSpc>
                <a:spcPct val="86000"/>
              </a:lnSpc>
              <a:spcBef>
                <a:spcPts val="26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 Performance 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Trebuchet MS"/>
                <a:cs typeface="Trebuchet MS"/>
              </a:rPr>
              <a:t>dataset, </a:t>
            </a:r>
            <a:r>
              <a:rPr sz="10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assessed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Trebuchet MS"/>
                <a:cs typeface="Trebuchet MS"/>
              </a:rPr>
              <a:t>models'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performance.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models' 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precision, 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recall,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 accuracy,</a:t>
            </a:r>
            <a:r>
              <a:rPr sz="10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F1 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score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000" spc="-8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0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measured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part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evaluation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process.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96427" y="3618889"/>
            <a:ext cx="382905" cy="318770"/>
          </a:xfrm>
          <a:custGeom>
            <a:avLst/>
            <a:gdLst/>
            <a:ahLst/>
            <a:cxnLst/>
            <a:rect l="l" t="t" r="r" b="b"/>
            <a:pathLst>
              <a:path w="382904" h="318770">
                <a:moveTo>
                  <a:pt x="305822" y="0"/>
                </a:moveTo>
                <a:lnTo>
                  <a:pt x="76455" y="0"/>
                </a:lnTo>
                <a:lnTo>
                  <a:pt x="76455" y="159283"/>
                </a:lnTo>
                <a:lnTo>
                  <a:pt x="0" y="159283"/>
                </a:lnTo>
                <a:lnTo>
                  <a:pt x="191138" y="318565"/>
                </a:lnTo>
                <a:lnTo>
                  <a:pt x="382278" y="159283"/>
                </a:lnTo>
                <a:lnTo>
                  <a:pt x="305822" y="159283"/>
                </a:lnTo>
                <a:lnTo>
                  <a:pt x="305822" y="0"/>
                </a:lnTo>
                <a:close/>
              </a:path>
            </a:pathLst>
          </a:custGeom>
          <a:solidFill>
            <a:srgbClr val="D8AB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090117" y="3982611"/>
            <a:ext cx="3195320" cy="865505"/>
            <a:chOff x="6090117" y="3982611"/>
            <a:chExt cx="3195320" cy="865505"/>
          </a:xfrm>
        </p:grpSpPr>
        <p:sp>
          <p:nvSpPr>
            <p:cNvPr id="20" name="object 20"/>
            <p:cNvSpPr/>
            <p:nvPr/>
          </p:nvSpPr>
          <p:spPr>
            <a:xfrm>
              <a:off x="6098054" y="3990549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29">
                  <a:moveTo>
                    <a:pt x="3094073" y="0"/>
                  </a:moveTo>
                  <a:lnTo>
                    <a:pt x="84951" y="0"/>
                  </a:lnTo>
                  <a:lnTo>
                    <a:pt x="51884" y="6675"/>
                  </a:lnTo>
                  <a:lnTo>
                    <a:pt x="24881" y="24881"/>
                  </a:lnTo>
                  <a:lnTo>
                    <a:pt x="6675" y="51884"/>
                  </a:lnTo>
                  <a:lnTo>
                    <a:pt x="0" y="84951"/>
                  </a:lnTo>
                  <a:lnTo>
                    <a:pt x="0" y="764557"/>
                  </a:lnTo>
                  <a:lnTo>
                    <a:pt x="6675" y="797624"/>
                  </a:lnTo>
                  <a:lnTo>
                    <a:pt x="24881" y="824627"/>
                  </a:lnTo>
                  <a:lnTo>
                    <a:pt x="51884" y="842833"/>
                  </a:lnTo>
                  <a:lnTo>
                    <a:pt x="84951" y="849509"/>
                  </a:lnTo>
                  <a:lnTo>
                    <a:pt x="3094073" y="849509"/>
                  </a:lnTo>
                  <a:lnTo>
                    <a:pt x="3127139" y="842833"/>
                  </a:lnTo>
                  <a:lnTo>
                    <a:pt x="3154141" y="824627"/>
                  </a:lnTo>
                  <a:lnTo>
                    <a:pt x="3172347" y="797624"/>
                  </a:lnTo>
                  <a:lnTo>
                    <a:pt x="3179023" y="764557"/>
                  </a:lnTo>
                  <a:lnTo>
                    <a:pt x="3179023" y="84951"/>
                  </a:lnTo>
                  <a:lnTo>
                    <a:pt x="3172347" y="51884"/>
                  </a:lnTo>
                  <a:lnTo>
                    <a:pt x="3154141" y="24881"/>
                  </a:lnTo>
                  <a:lnTo>
                    <a:pt x="3127139" y="6675"/>
                  </a:lnTo>
                  <a:lnTo>
                    <a:pt x="3094073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98054" y="3990549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29">
                  <a:moveTo>
                    <a:pt x="0" y="84951"/>
                  </a:moveTo>
                  <a:lnTo>
                    <a:pt x="6675" y="51884"/>
                  </a:lnTo>
                  <a:lnTo>
                    <a:pt x="24881" y="24881"/>
                  </a:lnTo>
                  <a:lnTo>
                    <a:pt x="51884" y="6675"/>
                  </a:lnTo>
                  <a:lnTo>
                    <a:pt x="84951" y="0"/>
                  </a:lnTo>
                  <a:lnTo>
                    <a:pt x="3094073" y="0"/>
                  </a:lnTo>
                  <a:lnTo>
                    <a:pt x="3127139" y="6675"/>
                  </a:lnTo>
                  <a:lnTo>
                    <a:pt x="3154142" y="24881"/>
                  </a:lnTo>
                  <a:lnTo>
                    <a:pt x="3172348" y="51884"/>
                  </a:lnTo>
                  <a:lnTo>
                    <a:pt x="3179024" y="84951"/>
                  </a:lnTo>
                  <a:lnTo>
                    <a:pt x="3179024" y="764557"/>
                  </a:lnTo>
                  <a:lnTo>
                    <a:pt x="3172348" y="797624"/>
                  </a:lnTo>
                  <a:lnTo>
                    <a:pt x="3154142" y="824627"/>
                  </a:lnTo>
                  <a:lnTo>
                    <a:pt x="3127139" y="842833"/>
                  </a:lnTo>
                  <a:lnTo>
                    <a:pt x="3094073" y="849509"/>
                  </a:lnTo>
                  <a:lnTo>
                    <a:pt x="84951" y="849509"/>
                  </a:lnTo>
                  <a:lnTo>
                    <a:pt x="51884" y="842833"/>
                  </a:lnTo>
                  <a:lnTo>
                    <a:pt x="24881" y="824627"/>
                  </a:lnTo>
                  <a:lnTo>
                    <a:pt x="6675" y="797624"/>
                  </a:lnTo>
                  <a:lnTo>
                    <a:pt x="0" y="764557"/>
                  </a:lnTo>
                  <a:lnTo>
                    <a:pt x="0" y="8495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58550" y="4179316"/>
            <a:ext cx="3057525" cy="4432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4130" marR="5080" indent="-12065" algn="just">
              <a:lnSpc>
                <a:spcPct val="87000"/>
              </a:lnSpc>
              <a:spcBef>
                <a:spcPts val="254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Tuning: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Tuning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result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in increased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accuracy.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project,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tuned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Decision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trees,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Logistic 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regression,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forest,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vector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machines.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96427" y="4893153"/>
            <a:ext cx="382905" cy="318770"/>
          </a:xfrm>
          <a:custGeom>
            <a:avLst/>
            <a:gdLst/>
            <a:ahLst/>
            <a:cxnLst/>
            <a:rect l="l" t="t" r="r" b="b"/>
            <a:pathLst>
              <a:path w="382904" h="318770">
                <a:moveTo>
                  <a:pt x="305822" y="0"/>
                </a:moveTo>
                <a:lnTo>
                  <a:pt x="76455" y="0"/>
                </a:lnTo>
                <a:lnTo>
                  <a:pt x="76455" y="159282"/>
                </a:lnTo>
                <a:lnTo>
                  <a:pt x="0" y="159282"/>
                </a:lnTo>
                <a:lnTo>
                  <a:pt x="191138" y="318565"/>
                </a:lnTo>
                <a:lnTo>
                  <a:pt x="382278" y="159282"/>
                </a:lnTo>
                <a:lnTo>
                  <a:pt x="305822" y="159282"/>
                </a:lnTo>
                <a:lnTo>
                  <a:pt x="305822" y="0"/>
                </a:lnTo>
                <a:close/>
              </a:path>
            </a:pathLst>
          </a:custGeom>
          <a:solidFill>
            <a:srgbClr val="D8AB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090117" y="5256876"/>
            <a:ext cx="3195320" cy="865505"/>
            <a:chOff x="6090117" y="5256876"/>
            <a:chExt cx="3195320" cy="865505"/>
          </a:xfrm>
        </p:grpSpPr>
        <p:sp>
          <p:nvSpPr>
            <p:cNvPr id="25" name="object 25"/>
            <p:cNvSpPr/>
            <p:nvPr/>
          </p:nvSpPr>
          <p:spPr>
            <a:xfrm>
              <a:off x="6098054" y="5264814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29">
                  <a:moveTo>
                    <a:pt x="3094073" y="0"/>
                  </a:moveTo>
                  <a:lnTo>
                    <a:pt x="84951" y="0"/>
                  </a:lnTo>
                  <a:lnTo>
                    <a:pt x="51884" y="6675"/>
                  </a:lnTo>
                  <a:lnTo>
                    <a:pt x="24881" y="24881"/>
                  </a:lnTo>
                  <a:lnTo>
                    <a:pt x="6675" y="51884"/>
                  </a:lnTo>
                  <a:lnTo>
                    <a:pt x="0" y="84951"/>
                  </a:lnTo>
                  <a:lnTo>
                    <a:pt x="0" y="764556"/>
                  </a:lnTo>
                  <a:lnTo>
                    <a:pt x="6675" y="797623"/>
                  </a:lnTo>
                  <a:lnTo>
                    <a:pt x="24881" y="824626"/>
                  </a:lnTo>
                  <a:lnTo>
                    <a:pt x="51884" y="842832"/>
                  </a:lnTo>
                  <a:lnTo>
                    <a:pt x="84951" y="849508"/>
                  </a:lnTo>
                  <a:lnTo>
                    <a:pt x="3094073" y="849508"/>
                  </a:lnTo>
                  <a:lnTo>
                    <a:pt x="3127139" y="842832"/>
                  </a:lnTo>
                  <a:lnTo>
                    <a:pt x="3154141" y="824626"/>
                  </a:lnTo>
                  <a:lnTo>
                    <a:pt x="3172347" y="797623"/>
                  </a:lnTo>
                  <a:lnTo>
                    <a:pt x="3179023" y="764556"/>
                  </a:lnTo>
                  <a:lnTo>
                    <a:pt x="3179023" y="84951"/>
                  </a:lnTo>
                  <a:lnTo>
                    <a:pt x="3172347" y="51884"/>
                  </a:lnTo>
                  <a:lnTo>
                    <a:pt x="3154141" y="24881"/>
                  </a:lnTo>
                  <a:lnTo>
                    <a:pt x="3127139" y="6675"/>
                  </a:lnTo>
                  <a:lnTo>
                    <a:pt x="3094073" y="0"/>
                  </a:lnTo>
                  <a:close/>
                </a:path>
              </a:pathLst>
            </a:custGeom>
            <a:solidFill>
              <a:srgbClr val="B71E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8054" y="5264814"/>
              <a:ext cx="3179445" cy="849630"/>
            </a:xfrm>
            <a:custGeom>
              <a:avLst/>
              <a:gdLst/>
              <a:ahLst/>
              <a:cxnLst/>
              <a:rect l="l" t="t" r="r" b="b"/>
              <a:pathLst>
                <a:path w="3179445" h="849629">
                  <a:moveTo>
                    <a:pt x="0" y="84951"/>
                  </a:moveTo>
                  <a:lnTo>
                    <a:pt x="6675" y="51884"/>
                  </a:lnTo>
                  <a:lnTo>
                    <a:pt x="24881" y="24881"/>
                  </a:lnTo>
                  <a:lnTo>
                    <a:pt x="51884" y="6675"/>
                  </a:lnTo>
                  <a:lnTo>
                    <a:pt x="84951" y="0"/>
                  </a:lnTo>
                  <a:lnTo>
                    <a:pt x="3094073" y="0"/>
                  </a:lnTo>
                  <a:lnTo>
                    <a:pt x="3127139" y="6675"/>
                  </a:lnTo>
                  <a:lnTo>
                    <a:pt x="3154142" y="24881"/>
                  </a:lnTo>
                  <a:lnTo>
                    <a:pt x="3172348" y="51884"/>
                  </a:lnTo>
                  <a:lnTo>
                    <a:pt x="3179024" y="84951"/>
                  </a:lnTo>
                  <a:lnTo>
                    <a:pt x="3179024" y="764557"/>
                  </a:lnTo>
                  <a:lnTo>
                    <a:pt x="3172348" y="797624"/>
                  </a:lnTo>
                  <a:lnTo>
                    <a:pt x="3154142" y="824627"/>
                  </a:lnTo>
                  <a:lnTo>
                    <a:pt x="3127139" y="842833"/>
                  </a:lnTo>
                  <a:lnTo>
                    <a:pt x="3094073" y="849509"/>
                  </a:lnTo>
                  <a:lnTo>
                    <a:pt x="84951" y="849509"/>
                  </a:lnTo>
                  <a:lnTo>
                    <a:pt x="51884" y="842833"/>
                  </a:lnTo>
                  <a:lnTo>
                    <a:pt x="24881" y="824627"/>
                  </a:lnTo>
                  <a:lnTo>
                    <a:pt x="6675" y="797624"/>
                  </a:lnTo>
                  <a:lnTo>
                    <a:pt x="0" y="764557"/>
                  </a:lnTo>
                  <a:lnTo>
                    <a:pt x="0" y="84951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151438" y="5319267"/>
            <a:ext cx="3071495" cy="711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indent="1905" algn="ctr">
              <a:lnSpc>
                <a:spcPct val="87500"/>
              </a:lnSpc>
              <a:spcBef>
                <a:spcPts val="250"/>
              </a:spcBef>
            </a:pPr>
            <a:r>
              <a:rPr sz="1000" spc="-30" dirty="0">
                <a:solidFill>
                  <a:srgbClr val="FFFFFF"/>
                </a:solidFill>
                <a:latin typeface="Trebuchet MS"/>
                <a:cs typeface="Trebuchet MS"/>
              </a:rPr>
              <a:t>Comparing</a:t>
            </a:r>
            <a:r>
              <a:rPr sz="1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Performance:</a:t>
            </a:r>
            <a:r>
              <a:rPr sz="1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order</a:t>
            </a:r>
            <a:r>
              <a:rPr sz="10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establish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 which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classification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rebuchet MS"/>
                <a:cs typeface="Trebuchet MS"/>
              </a:rPr>
              <a:t>performed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best,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we 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evaluated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Trebuchet MS"/>
                <a:cs typeface="Trebuchet MS"/>
              </a:rPr>
              <a:t>four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models.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0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compare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Trebuchet MS"/>
                <a:cs typeface="Trebuchet MS"/>
              </a:rPr>
              <a:t>models,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Trebuchet MS"/>
                <a:cs typeface="Trebuchet MS"/>
              </a:rPr>
              <a:t>employed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indicators </a:t>
            </a:r>
            <a:r>
              <a:rPr sz="1000" spc="-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Trebuchet MS"/>
                <a:cs typeface="Trebuchet MS"/>
              </a:rPr>
              <a:t>accuracy,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sensitivity,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specificity,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Trebuchet MS"/>
                <a:cs typeface="Trebuchet MS"/>
              </a:rPr>
              <a:t>recall.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16603" y="2022347"/>
            <a:ext cx="5784215" cy="147066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41300" marR="5080" indent="-228600">
              <a:lnSpc>
                <a:spcPct val="119300"/>
              </a:lnSpc>
              <a:spcBef>
                <a:spcPts val="2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2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Selection: 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Finally,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we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chose the best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classification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on how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well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performed.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As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top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we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selected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the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with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highest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accuracy,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sensitivity,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imes New Roman"/>
                <a:cs typeface="Times New Roman"/>
              </a:rPr>
              <a:t>specificity,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recall.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53896" y="1847088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>
                  <a:moveTo>
                    <a:pt x="0" y="0"/>
                  </a:moveTo>
                  <a:lnTo>
                    <a:pt x="960752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0319" y="772668"/>
            <a:ext cx="4316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M</a:t>
            </a:r>
            <a:r>
              <a:rPr spc="-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DEL</a:t>
            </a:r>
            <a:r>
              <a:rPr spc="-1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</a:t>
            </a:r>
            <a:r>
              <a:rPr spc="-415" dirty="0">
                <a:solidFill>
                  <a:srgbClr val="000000"/>
                </a:solidFill>
              </a:rPr>
              <a:t>V</a:t>
            </a:r>
            <a:r>
              <a:rPr dirty="0">
                <a:solidFill>
                  <a:srgbClr val="000000"/>
                </a:solidFill>
              </a:rPr>
              <a:t>ALU</a:t>
            </a:r>
            <a:r>
              <a:rPr spc="-240" dirty="0">
                <a:solidFill>
                  <a:srgbClr val="000000"/>
                </a:solidFill>
              </a:rPr>
              <a:t>A</a:t>
            </a:r>
            <a:r>
              <a:rPr dirty="0">
                <a:solidFill>
                  <a:srgbClr val="000000"/>
                </a:solidFill>
              </a:rPr>
              <a:t>TI</a:t>
            </a:r>
            <a:r>
              <a:rPr spc="-5" dirty="0">
                <a:solidFill>
                  <a:srgbClr val="000000"/>
                </a:solidFill>
              </a:rPr>
              <a:t>O</a:t>
            </a:r>
            <a:r>
              <a:rPr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30319" y="2026920"/>
            <a:ext cx="5670550" cy="28327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8600">
              <a:lnSpc>
                <a:spcPct val="110300"/>
              </a:lnSpc>
              <a:spcBef>
                <a:spcPts val="5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crucial phase </a:t>
            </a:r>
            <a:r>
              <a:rPr sz="1700" dirty="0">
                <a:latin typeface="Times New Roman"/>
                <a:cs typeface="Times New Roman"/>
              </a:rPr>
              <a:t>of </a:t>
            </a:r>
            <a:r>
              <a:rPr sz="1700" spc="-5" dirty="0">
                <a:latin typeface="Times New Roman"/>
                <a:cs typeface="Times New Roman"/>
              </a:rPr>
              <a:t>every data analytics project </a:t>
            </a:r>
            <a:r>
              <a:rPr sz="1700" dirty="0">
                <a:latin typeface="Times New Roman"/>
                <a:cs typeface="Times New Roman"/>
              </a:rPr>
              <a:t>is </a:t>
            </a:r>
            <a:r>
              <a:rPr sz="1700" spc="-5" dirty="0">
                <a:latin typeface="Times New Roman"/>
                <a:cs typeface="Times New Roman"/>
              </a:rPr>
              <a:t>model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assessment.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dirty="0">
                <a:latin typeface="Times New Roman"/>
                <a:cs typeface="Times New Roman"/>
              </a:rPr>
              <a:t> this </a:t>
            </a:r>
            <a:r>
              <a:rPr sz="1700" spc="-20" dirty="0">
                <a:latin typeface="Times New Roman"/>
                <a:cs typeface="Times New Roman"/>
              </a:rPr>
              <a:t>study,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used</a:t>
            </a:r>
            <a:r>
              <a:rPr sz="1700" dirty="0">
                <a:latin typeface="Times New Roman"/>
                <a:cs typeface="Times New Roman"/>
              </a:rPr>
              <a:t> a</a:t>
            </a:r>
            <a:r>
              <a:rPr sz="1700" spc="-5" dirty="0">
                <a:latin typeface="Times New Roman"/>
                <a:cs typeface="Times New Roman"/>
              </a:rPr>
              <a:t> variety</a:t>
            </a:r>
            <a:r>
              <a:rPr sz="1700" dirty="0">
                <a:latin typeface="Times New Roman"/>
                <a:cs typeface="Times New Roman"/>
              </a:rPr>
              <a:t> of</a:t>
            </a:r>
            <a:r>
              <a:rPr sz="1700" spc="-5" dirty="0">
                <a:latin typeface="Times New Roman"/>
                <a:cs typeface="Times New Roman"/>
              </a:rPr>
              <a:t> performance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indicators</a:t>
            </a:r>
            <a:r>
              <a:rPr sz="1700" dirty="0">
                <a:latin typeface="Times New Roman"/>
                <a:cs typeface="Times New Roman"/>
              </a:rPr>
              <a:t> to </a:t>
            </a:r>
            <a:r>
              <a:rPr sz="1700" spc="-5" dirty="0">
                <a:latin typeface="Times New Roman"/>
                <a:cs typeface="Times New Roman"/>
              </a:rPr>
              <a:t>assess</a:t>
            </a:r>
            <a:r>
              <a:rPr sz="1700" dirty="0">
                <a:latin typeface="Times New Roman"/>
                <a:cs typeface="Times New Roman"/>
              </a:rPr>
              <a:t> the </a:t>
            </a:r>
            <a:r>
              <a:rPr sz="1700" spc="-5" dirty="0">
                <a:latin typeface="Times New Roman"/>
                <a:cs typeface="Times New Roman"/>
              </a:rPr>
              <a:t>effectiveness</a:t>
            </a:r>
            <a:r>
              <a:rPr sz="1700" dirty="0">
                <a:latin typeface="Times New Roman"/>
                <a:cs typeface="Times New Roman"/>
              </a:rPr>
              <a:t> 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 </a:t>
            </a:r>
            <a:r>
              <a:rPr sz="1700" spc="-5" dirty="0">
                <a:latin typeface="Times New Roman"/>
                <a:cs typeface="Times New Roman"/>
              </a:rPr>
              <a:t>four classification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models: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logistic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regression,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decision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trees,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random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forests,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support vector machines.</a:t>
            </a:r>
            <a:endParaRPr sz="1700">
              <a:latin typeface="Times New Roman"/>
              <a:cs typeface="Times New Roman"/>
            </a:endParaRPr>
          </a:p>
          <a:p>
            <a:pPr marL="241300" marR="54610" indent="-228600">
              <a:lnSpc>
                <a:spcPct val="110600"/>
              </a:lnSpc>
              <a:spcBef>
                <a:spcPts val="93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b="1" spc="-5" dirty="0">
                <a:latin typeface="Times New Roman"/>
                <a:cs typeface="Times New Roman"/>
              </a:rPr>
              <a:t>Performance metrics:</a:t>
            </a:r>
            <a:r>
              <a:rPr sz="1700" b="1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Performance indicators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including 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20" dirty="0">
                <a:latin typeface="Times New Roman"/>
                <a:cs typeface="Times New Roman"/>
              </a:rPr>
              <a:t>accuracy,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sensitivity,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15" dirty="0">
                <a:latin typeface="Times New Roman"/>
                <a:cs typeface="Times New Roman"/>
              </a:rPr>
              <a:t>specificity,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recall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10" dirty="0">
                <a:latin typeface="Times New Roman"/>
                <a:cs typeface="Times New Roman"/>
              </a:rPr>
              <a:t>offer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 </a:t>
            </a:r>
            <a:r>
              <a:rPr sz="1700" spc="-5" dirty="0">
                <a:latin typeface="Times New Roman"/>
                <a:cs typeface="Times New Roman"/>
              </a:rPr>
              <a:t>quantitative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assessment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the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model's</a:t>
            </a:r>
            <a:r>
              <a:rPr sz="1700" spc="-5" dirty="0">
                <a:latin typeface="Times New Roman"/>
                <a:cs typeface="Times New Roman"/>
              </a:rPr>
              <a:t> effectiveness.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700" dirty="0">
                <a:solidFill>
                  <a:srgbClr val="B71E42"/>
                </a:solidFill>
                <a:latin typeface="Arial MT"/>
                <a:cs typeface="Arial MT"/>
              </a:rPr>
              <a:t>•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5968" y="2276855"/>
            <a:ext cx="2929128" cy="29291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503932"/>
            <a:ext cx="2644140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LOGISTIC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32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GR</a:t>
            </a:r>
            <a:r>
              <a:rPr sz="32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SSI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ON: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6603" y="1764283"/>
            <a:ext cx="5943600" cy="246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7945" indent="-228600">
              <a:lnSpc>
                <a:spcPct val="12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accurately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identifies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86.59%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either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go or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stay,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according 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accuracy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of 86.59%.</a:t>
            </a:r>
            <a:endParaRPr sz="18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20400"/>
              </a:lnSpc>
              <a:spcBef>
                <a:spcPts val="100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algorithm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successfully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predicts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32%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are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quit,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according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recall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of 0.32.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 overall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highest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among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all,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indicated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F1-score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of 0.43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437891"/>
            <a:ext cx="215900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DE</a:t>
            </a:r>
            <a:r>
              <a:rPr sz="36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36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36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36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ION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TREE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6603" y="1157731"/>
            <a:ext cx="5940425" cy="292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1605" indent="-228600">
              <a:lnSpc>
                <a:spcPct val="1211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/>
              <a:t>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Compared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model,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tree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accuracy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21%,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 less accurate.</a:t>
            </a:r>
            <a:endParaRPr sz="18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20000"/>
              </a:lnSpc>
              <a:spcBef>
                <a:spcPts val="100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recall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0.8,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higher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regression(0.32),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showing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predictions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less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accurate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those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1800">
              <a:latin typeface="Times New Roman"/>
              <a:cs typeface="Times New Roman"/>
            </a:endParaRPr>
          </a:p>
          <a:p>
            <a:pPr marL="241300" marR="173355" indent="-228600">
              <a:lnSpc>
                <a:spcPct val="120600"/>
              </a:lnSpc>
              <a:spcBef>
                <a:spcPts val="994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precision score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model is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0.22. The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moderately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around,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although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better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 regression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503932"/>
            <a:ext cx="1834514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RANDOM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FOREST: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6603" y="1044956"/>
            <a:ext cx="5830570" cy="304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40665" indent="-228600">
              <a:lnSpc>
                <a:spcPct val="12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accuracy of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random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forest model is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16%,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 is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higher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1800">
              <a:latin typeface="Times New Roman"/>
              <a:cs typeface="Times New Roman"/>
            </a:endParaRPr>
          </a:p>
          <a:p>
            <a:pPr marL="241300" marR="431800" indent="-228600">
              <a:lnSpc>
                <a:spcPct val="120000"/>
              </a:lnSpc>
              <a:spcBef>
                <a:spcPts val="100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recall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1,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comparable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model,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and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precision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0.16.</a:t>
            </a:r>
            <a:endParaRPr sz="18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20600"/>
              </a:lnSpc>
              <a:spcBef>
                <a:spcPts val="994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overall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low,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according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F1-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of 0.277,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somewhat lower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 regression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exhibits 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lowest performance.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284476"/>
            <a:ext cx="2148205" cy="13912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0"/>
              </a:spcBef>
            </a:pPr>
            <a:r>
              <a:rPr sz="32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SUPPORT 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VECTOR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MACH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6603" y="944371"/>
            <a:ext cx="5854700" cy="3250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0330" indent="-228600" algn="just">
              <a:lnSpc>
                <a:spcPct val="12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accuracy of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SVM model is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16 %,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 is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comparable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accuracy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18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120600"/>
              </a:lnSpc>
              <a:spcBef>
                <a:spcPts val="994"/>
              </a:spcBef>
              <a:buClr>
                <a:srgbClr val="B71E42"/>
              </a:buClr>
              <a:buFont typeface="Arial MT"/>
              <a:buChar char="•"/>
              <a:tabLst>
                <a:tab pos="298450" algn="l"/>
              </a:tabLst>
            </a:pPr>
            <a:r>
              <a:rPr dirty="0"/>
              <a:t>	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Its recall score is lower than the logistic regression model,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at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1, and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accuracy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score is lower than the logistic regression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model,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0.16.</a:t>
            </a:r>
            <a:endParaRPr sz="1800">
              <a:latin typeface="Times New Roman"/>
              <a:cs typeface="Times New Roman"/>
            </a:endParaRPr>
          </a:p>
          <a:p>
            <a:pPr marL="241300" marR="20320" indent="-228600">
              <a:lnSpc>
                <a:spcPct val="120400"/>
              </a:lnSpc>
              <a:spcBef>
                <a:spcPts val="100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overall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considered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good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F1-score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of 0.277,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similar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 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exhibits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lowest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 regression.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945" y="2723388"/>
            <a:ext cx="2240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ABSTRACT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890352"/>
            <a:ext cx="12192000" cy="5967730"/>
            <a:chOff x="0" y="890352"/>
            <a:chExt cx="12192000" cy="5967730"/>
          </a:xfrm>
        </p:grpSpPr>
        <p:sp>
          <p:nvSpPr>
            <p:cNvPr id="4" name="object 4"/>
            <p:cNvSpPr/>
            <p:nvPr/>
          </p:nvSpPr>
          <p:spPr>
            <a:xfrm>
              <a:off x="4345156" y="890352"/>
              <a:ext cx="0" cy="4572000"/>
            </a:xfrm>
            <a:custGeom>
              <a:avLst/>
              <a:gdLst/>
              <a:ahLst/>
              <a:cxnLst/>
              <a:rect l="l" t="t" r="r" b="b"/>
              <a:pathLst>
                <a:path h="4572000">
                  <a:moveTo>
                    <a:pt x="0" y="0"/>
                  </a:moveTo>
                  <a:lnTo>
                    <a:pt x="1" y="457200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126479"/>
              <a:ext cx="12192000" cy="7315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716603" y="982980"/>
            <a:ext cx="5810250" cy="40366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8600">
              <a:lnSpc>
                <a:spcPct val="109800"/>
              </a:lnSpc>
              <a:spcBef>
                <a:spcPts val="5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Organizations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are very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concerned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about employee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attrition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because it leads to the loss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important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talent, </a:t>
            </a:r>
            <a:r>
              <a:rPr sz="2000" spc="-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increased expenses, and diminished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productivity.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Organizations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may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take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proactive steps to keep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best</a:t>
            </a:r>
            <a:r>
              <a:rPr sz="2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performers and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lower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attrition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rates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attrition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prediction. In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project,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we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created prediction models for employee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attrition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logistic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trees, random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forests,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support vector machines. Using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variety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criteria,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we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assessed the models'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 and determined which model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was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most 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effective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predicting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 attrition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92000" cy="4840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3896" y="1847088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>
                  <a:moveTo>
                    <a:pt x="0" y="0"/>
                  </a:moveTo>
                  <a:lnTo>
                    <a:pt x="960752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00020" y="761491"/>
            <a:ext cx="4906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CONFUSION</a:t>
            </a:r>
            <a:r>
              <a:rPr sz="3600" spc="-70" dirty="0">
                <a:solidFill>
                  <a:srgbClr val="000000"/>
                </a:solidFill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MATRIX: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1758919" y="1977643"/>
            <a:ext cx="8763000" cy="134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241300" algn="l"/>
              </a:tabLst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confusion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matrix,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we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computed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several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3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for</a:t>
            </a:r>
            <a:r>
              <a:rPr sz="3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3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503932"/>
            <a:ext cx="2644140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LOGISTIC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32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GR</a:t>
            </a:r>
            <a:r>
              <a:rPr sz="32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SSI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ON: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6603" y="1496059"/>
            <a:ext cx="5943600" cy="2138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8600">
              <a:lnSpc>
                <a:spcPct val="120600"/>
              </a:lnSpc>
              <a:spcBef>
                <a:spcPts val="11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confusion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matrix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shows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correctly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predicted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358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who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stay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23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who are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leave.</a:t>
            </a:r>
            <a:endParaRPr sz="1800">
              <a:latin typeface="Times New Roman"/>
              <a:cs typeface="Times New Roman"/>
            </a:endParaRPr>
          </a:p>
          <a:p>
            <a:pPr marL="241300" marR="34925" indent="-228600">
              <a:lnSpc>
                <a:spcPct val="120600"/>
              </a:lnSpc>
              <a:spcBef>
                <a:spcPts val="994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However,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 also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misclassified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who are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leave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as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stay,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and 48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who are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stay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leave.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5819" y="3810609"/>
          <a:ext cx="542925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358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260092"/>
            <a:ext cx="1920875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ISI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ON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TREE: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6603" y="1660652"/>
            <a:ext cx="5845810" cy="1805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116205" indent="-228600">
              <a:lnSpc>
                <a:spcPct val="120600"/>
              </a:lnSpc>
              <a:spcBef>
                <a:spcPts val="11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tree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confusion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matrix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reveals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correctly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predicted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54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who were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go and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20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who were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stay.</a:t>
            </a:r>
            <a:endParaRPr sz="18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20000"/>
              </a:lnSpc>
              <a:spcBef>
                <a:spcPts val="101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However,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incorrectly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identified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349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people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quit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well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17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were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stay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71341" y="3825392"/>
          <a:ext cx="542925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349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290572"/>
            <a:ext cx="1834514" cy="946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410"/>
              </a:lnSpc>
              <a:spcBef>
                <a:spcPts val="570"/>
              </a:spcBef>
            </a:pP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RANDOM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FOREST: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6603" y="1456435"/>
            <a:ext cx="5814060" cy="2131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marR="5080" indent="-228600">
              <a:lnSpc>
                <a:spcPct val="120400"/>
              </a:lnSpc>
              <a:spcBef>
                <a:spcPts val="9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random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forest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correctly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predicted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0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who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stay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and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66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who are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 to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leave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company,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according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confusion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matrix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1800">
              <a:latin typeface="Times New Roman"/>
              <a:cs typeface="Times New Roman"/>
            </a:endParaRPr>
          </a:p>
          <a:p>
            <a:pPr marL="241300" marR="201930" indent="-228600">
              <a:lnSpc>
                <a:spcPct val="120000"/>
              </a:lnSpc>
              <a:spcBef>
                <a:spcPts val="101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However,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incorrectly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classified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people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as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stay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369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who are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go as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stay.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35550" y="4043983"/>
          <a:ext cx="542925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369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284476"/>
            <a:ext cx="2148205" cy="13912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0"/>
              </a:spcBef>
            </a:pP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SUPPORT 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VECTOR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MACH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6603" y="1660652"/>
            <a:ext cx="5624195" cy="1805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8600" algn="just">
              <a:lnSpc>
                <a:spcPct val="120600"/>
              </a:lnSpc>
              <a:spcBef>
                <a:spcPts val="110"/>
              </a:spcBef>
              <a:buClr>
                <a:srgbClr val="B71E42"/>
              </a:buClr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SVM model correctly predicted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0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who are 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 to stay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 71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who are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 to leave the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company,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according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confusion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matrix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1800">
              <a:latin typeface="Times New Roman"/>
              <a:cs typeface="Times New Roman"/>
            </a:endParaRPr>
          </a:p>
          <a:p>
            <a:pPr marL="241300" marR="11430" indent="-228600" algn="just">
              <a:lnSpc>
                <a:spcPct val="120000"/>
              </a:lnSpc>
              <a:spcBef>
                <a:spcPts val="1010"/>
              </a:spcBef>
              <a:buClr>
                <a:srgbClr val="B71E42"/>
              </a:buClr>
              <a:buFont typeface="Arial MT"/>
              <a:buChar char="•"/>
              <a:tabLst>
                <a:tab pos="241300" algn="l"/>
              </a:tabLst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However,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it incorrectly classified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0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people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 to stay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369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who are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go as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likely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stay.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8412" y="3894313"/>
          <a:ext cx="542925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369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Actual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yes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71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92000" cy="4840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3896" y="1847088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>
                  <a:moveTo>
                    <a:pt x="0" y="0"/>
                  </a:moveTo>
                  <a:lnTo>
                    <a:pt x="960752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30319" y="772668"/>
            <a:ext cx="9253220" cy="35794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720090">
              <a:lnSpc>
                <a:spcPts val="3500"/>
              </a:lnSpc>
              <a:spcBef>
                <a:spcPts val="500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RECEIVER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CHARACTERISTIC </a:t>
            </a:r>
            <a:r>
              <a:rPr sz="3200" b="1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(ROC)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CURVE:</a:t>
            </a:r>
            <a:endParaRPr sz="32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19800"/>
              </a:lnSpc>
              <a:spcBef>
                <a:spcPts val="2180"/>
              </a:spcBef>
              <a:buClr>
                <a:srgbClr val="B71E42"/>
              </a:buClr>
              <a:buFont typeface="Arial MT"/>
              <a:buChar char="•"/>
              <a:tabLst>
                <a:tab pos="241300" algn="l"/>
              </a:tabLst>
            </a:pP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model, the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ROC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curve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was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also executed.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An 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illustration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of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trade-off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true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positives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false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positives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ROC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curve.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It is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useful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to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see how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performs</a:t>
            </a:r>
            <a:r>
              <a:rPr sz="3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various</a:t>
            </a:r>
            <a:r>
              <a:rPr sz="3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classification</a:t>
            </a:r>
            <a:r>
              <a:rPr sz="3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thresholds.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2191694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79646" y="1847088"/>
              <a:ext cx="4159250" cy="0"/>
            </a:xfrm>
            <a:custGeom>
              <a:avLst/>
              <a:gdLst/>
              <a:ahLst/>
              <a:cxnLst/>
              <a:rect l="l" t="t" r="r" b="b"/>
              <a:pathLst>
                <a:path w="4159250">
                  <a:moveTo>
                    <a:pt x="0" y="0"/>
                  </a:moveTo>
                  <a:lnTo>
                    <a:pt x="4158750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8387" y="772668"/>
            <a:ext cx="2644140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b="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LOGISTIC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b="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</a:t>
            </a:r>
            <a:r>
              <a:rPr b="0" u="heavy" spc="-1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b="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SSI</a:t>
            </a:r>
            <a:r>
              <a:rPr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ON: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805583"/>
            <a:ext cx="12189460" cy="5321300"/>
            <a:chOff x="0" y="805583"/>
            <a:chExt cx="12189460" cy="5321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88952" cy="4108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777" y="805583"/>
              <a:ext cx="4252944" cy="46607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58386" y="2022348"/>
            <a:ext cx="3867150" cy="256794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41300" marR="5080" indent="-228600">
              <a:lnSpc>
                <a:spcPct val="119500"/>
              </a:lnSpc>
              <a:spcBef>
                <a:spcPts val="40"/>
              </a:spcBef>
              <a:buClr>
                <a:srgbClr val="B71E42"/>
              </a:buClr>
              <a:buFont typeface="Arial MT"/>
              <a:buChar char="•"/>
              <a:tabLst>
                <a:tab pos="299720" algn="l"/>
                <a:tab pos="300355" algn="l"/>
              </a:tabLst>
            </a:pPr>
            <a:r>
              <a:rPr dirty="0"/>
              <a:t>	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logistic </a:t>
            </a:r>
            <a:r>
              <a:rPr sz="2000" spc="-5" dirty="0">
                <a:latin typeface="Times New Roman"/>
                <a:cs typeface="Times New Roman"/>
              </a:rPr>
              <a:t>regression model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 high performance, as seen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ROC </a:t>
            </a:r>
            <a:r>
              <a:rPr sz="2000" spc="-5" dirty="0">
                <a:latin typeface="Times New Roman"/>
                <a:cs typeface="Times New Roman"/>
              </a:rPr>
              <a:t>curve closer to the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upper left corner compared to the </a:t>
            </a:r>
            <a:r>
              <a:rPr sz="2000" dirty="0">
                <a:latin typeface="Times New Roman"/>
                <a:cs typeface="Times New Roman"/>
              </a:rPr>
              <a:t> o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's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AU</a:t>
            </a:r>
            <a:r>
              <a:rPr sz="2000" dirty="0">
                <a:latin typeface="Times New Roman"/>
                <a:cs typeface="Times New Roman"/>
              </a:rPr>
              <a:t>C,  </a:t>
            </a:r>
            <a:r>
              <a:rPr sz="2000" spc="-5" dirty="0">
                <a:latin typeface="Times New Roman"/>
                <a:cs typeface="Times New Roman"/>
              </a:rPr>
              <a:t>which is </a:t>
            </a:r>
            <a:r>
              <a:rPr sz="2000" dirty="0">
                <a:latin typeface="Times New Roman"/>
                <a:cs typeface="Times New Roman"/>
              </a:rPr>
              <a:t>0.80, </a:t>
            </a:r>
            <a:r>
              <a:rPr sz="2000" spc="-5" dirty="0">
                <a:latin typeface="Times New Roman"/>
                <a:cs typeface="Times New Roman"/>
              </a:rPr>
              <a:t>is high among all the </a:t>
            </a:r>
            <a:r>
              <a:rPr sz="2000" spc="-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6122062"/>
            <a:ext cx="12192000" cy="735965"/>
            <a:chOff x="0" y="6122062"/>
            <a:chExt cx="12192000" cy="73596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126479"/>
              <a:ext cx="12192000" cy="731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2191694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79646" y="1847088"/>
              <a:ext cx="4159250" cy="0"/>
            </a:xfrm>
            <a:custGeom>
              <a:avLst/>
              <a:gdLst/>
              <a:ahLst/>
              <a:cxnLst/>
              <a:rect l="l" t="t" r="r" b="b"/>
              <a:pathLst>
                <a:path w="4159250">
                  <a:moveTo>
                    <a:pt x="0" y="0"/>
                  </a:moveTo>
                  <a:lnTo>
                    <a:pt x="4158750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8387" y="772668"/>
            <a:ext cx="31426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DECISION</a:t>
            </a:r>
            <a:r>
              <a:rPr b="0" u="heavy" spc="-1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TREE: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805582"/>
            <a:ext cx="12189460" cy="5321300"/>
            <a:chOff x="0" y="805582"/>
            <a:chExt cx="12189460" cy="5321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88952" cy="4108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036" y="805582"/>
              <a:ext cx="4136424" cy="46607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658386" y="2022348"/>
            <a:ext cx="3980179" cy="26924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69900" marR="5080" indent="-228600">
              <a:lnSpc>
                <a:spcPct val="120000"/>
              </a:lnSpc>
              <a:spcBef>
                <a:spcPts val="25"/>
              </a:spcBef>
              <a:buClr>
                <a:srgbClr val="B71E4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decision tree model's </a:t>
            </a:r>
            <a:r>
              <a:rPr sz="2000" dirty="0">
                <a:latin typeface="Times New Roman"/>
                <a:cs typeface="Times New Roman"/>
              </a:rPr>
              <a:t>ROC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curve is </a:t>
            </a:r>
            <a:r>
              <a:rPr sz="2000" dirty="0">
                <a:latin typeface="Times New Roman"/>
                <a:cs typeface="Times New Roman"/>
              </a:rPr>
              <a:t>not </a:t>
            </a:r>
            <a:r>
              <a:rPr sz="2000" spc="-5" dirty="0">
                <a:latin typeface="Times New Roman"/>
                <a:cs typeface="Times New Roman"/>
              </a:rPr>
              <a:t>as steep as the </a:t>
            </a:r>
            <a:r>
              <a:rPr sz="2000" spc="-10" dirty="0">
                <a:latin typeface="Times New Roman"/>
                <a:cs typeface="Times New Roman"/>
              </a:rPr>
              <a:t>logistic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regression model's, </a:t>
            </a:r>
            <a:r>
              <a:rPr sz="2000" dirty="0">
                <a:latin typeface="Times New Roman"/>
                <a:cs typeface="Times New Roman"/>
              </a:rPr>
              <a:t>but </a:t>
            </a:r>
            <a:r>
              <a:rPr sz="2000" spc="-5" dirty="0">
                <a:latin typeface="Times New Roman"/>
                <a:cs typeface="Times New Roman"/>
              </a:rPr>
              <a:t>gave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decent performance.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AUC 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 decision tree model is for this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one, which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0.69.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000" dirty="0">
                <a:solidFill>
                  <a:srgbClr val="B71E42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6122062"/>
            <a:ext cx="12192000" cy="735965"/>
            <a:chOff x="0" y="6122062"/>
            <a:chExt cx="12192000" cy="73596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126479"/>
              <a:ext cx="12192000" cy="731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2191694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79646" y="1847088"/>
              <a:ext cx="4159250" cy="0"/>
            </a:xfrm>
            <a:custGeom>
              <a:avLst/>
              <a:gdLst/>
              <a:ahLst/>
              <a:cxnLst/>
              <a:rect l="l" t="t" r="r" b="b"/>
              <a:pathLst>
                <a:path w="4159250">
                  <a:moveTo>
                    <a:pt x="0" y="0"/>
                  </a:moveTo>
                  <a:lnTo>
                    <a:pt x="4158750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8387" y="772668"/>
            <a:ext cx="3539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RANDOM</a:t>
            </a:r>
            <a:r>
              <a:rPr b="0" u="heavy" spc="-6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0" u="heavy" spc="-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FOREST: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805582"/>
            <a:ext cx="12189460" cy="5321300"/>
            <a:chOff x="0" y="805582"/>
            <a:chExt cx="12189460" cy="5321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88952" cy="4108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214" y="805582"/>
              <a:ext cx="4416070" cy="46607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86986" y="2022348"/>
            <a:ext cx="3600450" cy="184213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41300" marR="5080" indent="-228600">
              <a:lnSpc>
                <a:spcPct val="119700"/>
              </a:lnSpc>
              <a:spcBef>
                <a:spcPts val="3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random forest model's </a:t>
            </a:r>
            <a:r>
              <a:rPr sz="2000" dirty="0">
                <a:latin typeface="Times New Roman"/>
                <a:cs typeface="Times New Roman"/>
              </a:rPr>
              <a:t>ROC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curve is superior to all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spc="-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od</a:t>
            </a: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's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AU</a:t>
            </a:r>
            <a:r>
              <a:rPr sz="2000" dirty="0">
                <a:latin typeface="Times New Roman"/>
                <a:cs typeface="Times New Roman"/>
              </a:rPr>
              <a:t>C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  0.81,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which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highest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among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models.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6122062"/>
            <a:ext cx="12192000" cy="735965"/>
            <a:chOff x="0" y="6122062"/>
            <a:chExt cx="12192000" cy="73596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126479"/>
              <a:ext cx="12192000" cy="731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2191694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79646" y="1847088"/>
              <a:ext cx="4159250" cy="0"/>
            </a:xfrm>
            <a:custGeom>
              <a:avLst/>
              <a:gdLst/>
              <a:ahLst/>
              <a:cxnLst/>
              <a:rect l="l" t="t" r="r" b="b"/>
              <a:pathLst>
                <a:path w="4159250">
                  <a:moveTo>
                    <a:pt x="0" y="0"/>
                  </a:moveTo>
                  <a:lnTo>
                    <a:pt x="4158750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8387" y="772668"/>
            <a:ext cx="3488054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PP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b="0" spc="-19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b="0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b="0" spc="-6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b="0" dirty="0">
                <a:solidFill>
                  <a:srgbClr val="000000"/>
                </a:solidFill>
                <a:latin typeface="Times New Roman"/>
                <a:cs typeface="Times New Roman"/>
              </a:rPr>
              <a:t>OR  </a:t>
            </a:r>
            <a:r>
              <a:rPr b="0" spc="-5" dirty="0">
                <a:solidFill>
                  <a:srgbClr val="000000"/>
                </a:solidFill>
                <a:latin typeface="Times New Roman"/>
                <a:cs typeface="Times New Roman"/>
              </a:rPr>
              <a:t>MACHINES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805583"/>
            <a:ext cx="12189460" cy="5321300"/>
            <a:chOff x="0" y="805583"/>
            <a:chExt cx="12189460" cy="53213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88952" cy="4108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8645" y="805583"/>
              <a:ext cx="4043208" cy="46607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86986" y="2022348"/>
            <a:ext cx="3683000" cy="221107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2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The SVM </a:t>
            </a:r>
            <a:r>
              <a:rPr sz="2000" spc="-5" dirty="0">
                <a:latin typeface="Times New Roman"/>
                <a:cs typeface="Times New Roman"/>
              </a:rPr>
              <a:t>model's </a:t>
            </a:r>
            <a:r>
              <a:rPr sz="2000" dirty="0">
                <a:latin typeface="Times New Roman"/>
                <a:cs typeface="Times New Roman"/>
              </a:rPr>
              <a:t>ROC </a:t>
            </a:r>
            <a:r>
              <a:rPr sz="2000" spc="-5" dirty="0">
                <a:latin typeface="Times New Roman"/>
                <a:cs typeface="Times New Roman"/>
              </a:rPr>
              <a:t>curve is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inferior to all other models and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exhibits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performance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among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ll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w</a:t>
            </a:r>
            <a:r>
              <a:rPr sz="2000" spc="-5" dirty="0">
                <a:latin typeface="Times New Roman"/>
                <a:cs typeface="Times New Roman"/>
              </a:rPr>
              <a:t>es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AU</a:t>
            </a:r>
            <a:r>
              <a:rPr sz="2000" dirty="0">
                <a:latin typeface="Times New Roman"/>
                <a:cs typeface="Times New Roman"/>
              </a:rPr>
              <a:t>C </a:t>
            </a:r>
            <a:r>
              <a:rPr sz="2000" spc="-5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Times New Roman"/>
                <a:cs typeface="Times New Roman"/>
              </a:rPr>
              <a:t>0.56)  </a:t>
            </a:r>
            <a:r>
              <a:rPr sz="2000" spc="-5" dirty="0">
                <a:latin typeface="Times New Roman"/>
                <a:cs typeface="Times New Roman"/>
              </a:rPr>
              <a:t>which is the lowest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any other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comparatively.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6122062"/>
            <a:ext cx="12192000" cy="735965"/>
            <a:chOff x="0" y="6122062"/>
            <a:chExt cx="12192000" cy="73596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126479"/>
              <a:ext cx="12192000" cy="7315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204700" cy="6858000"/>
            <a:chOff x="-6350" y="0"/>
            <a:chExt cx="122047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92000" cy="4840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3896" y="1847088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>
                  <a:moveTo>
                    <a:pt x="0" y="0"/>
                  </a:moveTo>
                  <a:lnTo>
                    <a:pt x="960752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88748" y="762508"/>
            <a:ext cx="49295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0000"/>
                </a:solidFill>
              </a:rPr>
              <a:t>D</a:t>
            </a:r>
            <a:r>
              <a:rPr sz="4000" spc="-300" dirty="0">
                <a:solidFill>
                  <a:srgbClr val="000000"/>
                </a:solidFill>
              </a:rPr>
              <a:t>A</a:t>
            </a:r>
            <a:r>
              <a:rPr sz="4000" spc="-305" dirty="0">
                <a:solidFill>
                  <a:srgbClr val="000000"/>
                </a:solidFill>
              </a:rPr>
              <a:t>T</a:t>
            </a:r>
            <a:r>
              <a:rPr sz="4000" dirty="0">
                <a:solidFill>
                  <a:srgbClr val="000000"/>
                </a:solidFill>
              </a:rPr>
              <a:t>A</a:t>
            </a:r>
            <a:r>
              <a:rPr sz="4000" spc="-225" dirty="0">
                <a:solidFill>
                  <a:srgbClr val="000000"/>
                </a:solidFill>
              </a:rPr>
              <a:t> </a:t>
            </a:r>
            <a:r>
              <a:rPr sz="4000" spc="-5" dirty="0">
                <a:solidFill>
                  <a:srgbClr val="000000"/>
                </a:solidFill>
              </a:rPr>
              <a:t>C</a:t>
            </a:r>
            <a:r>
              <a:rPr sz="4000" dirty="0">
                <a:solidFill>
                  <a:srgbClr val="000000"/>
                </a:solidFill>
              </a:rPr>
              <a:t>O</a:t>
            </a:r>
            <a:r>
              <a:rPr sz="4000" spc="-10" dirty="0">
                <a:solidFill>
                  <a:srgbClr val="000000"/>
                </a:solidFill>
              </a:rPr>
              <a:t>LLE</a:t>
            </a:r>
            <a:r>
              <a:rPr sz="4000" spc="-5" dirty="0">
                <a:solidFill>
                  <a:srgbClr val="000000"/>
                </a:solidFill>
              </a:rPr>
              <a:t>C</a:t>
            </a:r>
            <a:r>
              <a:rPr sz="4000" spc="-10" dirty="0">
                <a:solidFill>
                  <a:srgbClr val="000000"/>
                </a:solidFill>
              </a:rPr>
              <a:t>T</a:t>
            </a:r>
            <a:r>
              <a:rPr sz="4000" spc="5" dirty="0">
                <a:solidFill>
                  <a:srgbClr val="000000"/>
                </a:solidFill>
              </a:rPr>
              <a:t>I</a:t>
            </a:r>
            <a:r>
              <a:rPr sz="4000" dirty="0">
                <a:solidFill>
                  <a:srgbClr val="000000"/>
                </a:solidFill>
              </a:rPr>
              <a:t>ON</a:t>
            </a:r>
            <a:endParaRPr sz="4000"/>
          </a:p>
        </p:txBody>
      </p:sp>
      <p:grpSp>
        <p:nvGrpSpPr>
          <p:cNvPr id="8" name="object 8"/>
          <p:cNvGrpSpPr/>
          <p:nvPr/>
        </p:nvGrpSpPr>
        <p:grpSpPr>
          <a:xfrm>
            <a:off x="2359705" y="2415998"/>
            <a:ext cx="7787640" cy="1804670"/>
            <a:chOff x="2359705" y="2415998"/>
            <a:chExt cx="7787640" cy="18046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5248" y="2423159"/>
              <a:ext cx="1252727" cy="12527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67643" y="2423935"/>
              <a:ext cx="1249045" cy="1249045"/>
            </a:xfrm>
            <a:custGeom>
              <a:avLst/>
              <a:gdLst/>
              <a:ahLst/>
              <a:cxnLst/>
              <a:rect l="l" t="t" r="r" b="b"/>
              <a:pathLst>
                <a:path w="1249045" h="1249045">
                  <a:moveTo>
                    <a:pt x="0" y="0"/>
                  </a:moveTo>
                  <a:lnTo>
                    <a:pt x="1248934" y="0"/>
                  </a:lnTo>
                  <a:lnTo>
                    <a:pt x="1248934" y="1248934"/>
                  </a:lnTo>
                  <a:lnTo>
                    <a:pt x="0" y="124893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607" y="2423159"/>
              <a:ext cx="1252728" cy="12527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28749" y="2423935"/>
              <a:ext cx="1249045" cy="1249045"/>
            </a:xfrm>
            <a:custGeom>
              <a:avLst/>
              <a:gdLst/>
              <a:ahLst/>
              <a:cxnLst/>
              <a:rect l="l" t="t" r="r" b="b"/>
              <a:pathLst>
                <a:path w="1249045" h="1249045">
                  <a:moveTo>
                    <a:pt x="0" y="0"/>
                  </a:moveTo>
                  <a:lnTo>
                    <a:pt x="1248934" y="0"/>
                  </a:lnTo>
                  <a:lnTo>
                    <a:pt x="1248934" y="1248934"/>
                  </a:lnTo>
                  <a:lnTo>
                    <a:pt x="0" y="124893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7967" y="2423159"/>
              <a:ext cx="1252727" cy="12527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889855" y="2423935"/>
              <a:ext cx="1249045" cy="1249045"/>
            </a:xfrm>
            <a:custGeom>
              <a:avLst/>
              <a:gdLst/>
              <a:ahLst/>
              <a:cxnLst/>
              <a:rect l="l" t="t" r="r" b="b"/>
              <a:pathLst>
                <a:path w="1249045" h="1249045">
                  <a:moveTo>
                    <a:pt x="0" y="0"/>
                  </a:moveTo>
                  <a:lnTo>
                    <a:pt x="1248934" y="0"/>
                  </a:lnTo>
                  <a:lnTo>
                    <a:pt x="1248934" y="1248934"/>
                  </a:lnTo>
                  <a:lnTo>
                    <a:pt x="0" y="124893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31656" y="4207840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50800" y="0"/>
                  </a:moveTo>
                  <a:lnTo>
                    <a:pt x="0" y="0"/>
                  </a:lnTo>
                  <a:lnTo>
                    <a:pt x="0" y="12699"/>
                  </a:lnTo>
                  <a:lnTo>
                    <a:pt x="50800" y="12699"/>
                  </a:lnTo>
                  <a:lnTo>
                    <a:pt x="50800" y="0"/>
                  </a:lnTo>
                  <a:close/>
                </a:path>
              </a:pathLst>
            </a:custGeom>
            <a:solidFill>
              <a:srgbClr val="FA2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94697" y="4041648"/>
            <a:ext cx="2795270" cy="1007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marR="5080" indent="-635" algn="ctr">
              <a:lnSpc>
                <a:spcPct val="97100"/>
              </a:lnSpc>
              <a:spcBef>
                <a:spcPts val="135"/>
              </a:spcBef>
            </a:pPr>
            <a:r>
              <a:rPr sz="1100" spc="-70" dirty="0">
                <a:latin typeface="Trebuchet MS"/>
                <a:cs typeface="Trebuchet MS"/>
              </a:rPr>
              <a:t>F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55" dirty="0">
                <a:latin typeface="Trebuchet MS"/>
                <a:cs typeface="Trebuchet MS"/>
              </a:rPr>
              <a:t>n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70" dirty="0">
                <a:latin typeface="Trebuchet MS"/>
                <a:cs typeface="Trebuchet MS"/>
              </a:rPr>
              <a:t>ng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20" dirty="0">
                <a:latin typeface="Trebuchet MS"/>
                <a:cs typeface="Trebuchet MS"/>
              </a:rPr>
              <a:t>D</a:t>
            </a:r>
            <a:r>
              <a:rPr sz="1100" spc="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65" dirty="0">
                <a:latin typeface="Trebuchet MS"/>
                <a:cs typeface="Trebuchet MS"/>
              </a:rPr>
              <a:t>: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105" dirty="0">
                <a:latin typeface="Trebuchet MS"/>
                <a:cs typeface="Trebuchet MS"/>
              </a:rPr>
              <a:t>fi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30" dirty="0">
                <a:latin typeface="Trebuchet MS"/>
                <a:cs typeface="Trebuchet MS"/>
              </a:rPr>
              <a:t> s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65" dirty="0">
                <a:latin typeface="Trebuchet MS"/>
                <a:cs typeface="Trebuchet MS"/>
              </a:rPr>
              <a:t>p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55" dirty="0">
                <a:latin typeface="Trebuchet MS"/>
                <a:cs typeface="Trebuchet MS"/>
              </a:rPr>
              <a:t>n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20" dirty="0">
                <a:latin typeface="Trebuchet MS"/>
                <a:cs typeface="Trebuchet MS"/>
              </a:rPr>
              <a:t>ur  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55" dirty="0">
                <a:latin typeface="Trebuchet MS"/>
                <a:cs typeface="Trebuchet MS"/>
              </a:rPr>
              <a:t>nv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85" dirty="0">
                <a:latin typeface="Trebuchet MS"/>
                <a:cs typeface="Trebuchet MS"/>
              </a:rPr>
              <a:t>g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55" dirty="0">
                <a:latin typeface="Trebuchet MS"/>
                <a:cs typeface="Trebuchet MS"/>
              </a:rPr>
              <a:t>n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35" dirty="0">
                <a:latin typeface="Trebuchet MS"/>
                <a:cs typeface="Trebuchet MS"/>
              </a:rPr>
              <a:t>w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25" dirty="0">
                <a:latin typeface="Trebuchet MS"/>
                <a:cs typeface="Trebuchet MS"/>
              </a:rPr>
              <a:t>s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90" dirty="0">
                <a:latin typeface="Trebuchet MS"/>
                <a:cs typeface="Trebuchet MS"/>
              </a:rPr>
              <a:t>l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65" dirty="0">
                <a:latin typeface="Trebuchet MS"/>
                <a:cs typeface="Trebuchet MS"/>
              </a:rPr>
              <a:t>c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85" dirty="0">
                <a:latin typeface="Trebuchet MS"/>
                <a:cs typeface="Trebuchet MS"/>
              </a:rPr>
              <a:t>g</a:t>
            </a:r>
            <a:r>
              <a:rPr sz="1100" spc="-65" dirty="0">
                <a:latin typeface="Trebuchet MS"/>
                <a:cs typeface="Trebuchet MS"/>
              </a:rPr>
              <a:t>ht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65" dirty="0">
                <a:latin typeface="Trebuchet MS"/>
                <a:cs typeface="Trebuchet MS"/>
              </a:rPr>
              <a:t>.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160" dirty="0">
                <a:latin typeface="Trebuchet MS"/>
                <a:cs typeface="Trebuchet MS"/>
              </a:rPr>
              <a:t>O</a:t>
            </a:r>
            <a:r>
              <a:rPr sz="1100" spc="-40" dirty="0">
                <a:latin typeface="Trebuchet MS"/>
                <a:cs typeface="Trebuchet MS"/>
              </a:rPr>
              <a:t>n  </a:t>
            </a:r>
            <a:r>
              <a:rPr sz="1100" spc="85" dirty="0">
                <a:latin typeface="Trebuchet MS"/>
                <a:cs typeface="Trebuchet MS"/>
              </a:rPr>
              <a:t>K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85" dirty="0">
                <a:latin typeface="Trebuchet MS"/>
                <a:cs typeface="Trebuchet MS"/>
              </a:rPr>
              <a:t>gg</a:t>
            </a:r>
            <a:r>
              <a:rPr sz="1100" spc="-90" dirty="0">
                <a:latin typeface="Trebuchet MS"/>
                <a:cs typeface="Trebuchet MS"/>
              </a:rPr>
              <a:t>l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165" dirty="0">
                <a:latin typeface="Trebuchet MS"/>
                <a:cs typeface="Trebuchet MS"/>
              </a:rPr>
              <a:t>,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35" dirty="0">
                <a:latin typeface="Trebuchet MS"/>
                <a:cs typeface="Trebuchet MS"/>
              </a:rPr>
              <a:t>w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90" dirty="0">
                <a:latin typeface="Trebuchet MS"/>
                <a:cs typeface="Trebuchet MS"/>
              </a:rPr>
              <a:t>l</a:t>
            </a:r>
            <a:r>
              <a:rPr sz="1100" spc="15" dirty="0">
                <a:latin typeface="Trebuchet MS"/>
                <a:cs typeface="Trebuchet MS"/>
              </a:rPr>
              <a:t>oo</a:t>
            </a:r>
            <a:r>
              <a:rPr sz="1100" spc="-30" dirty="0">
                <a:latin typeface="Trebuchet MS"/>
                <a:cs typeface="Trebuchet MS"/>
              </a:rPr>
              <a:t>k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55" dirty="0">
                <a:latin typeface="Trebuchet MS"/>
                <a:cs typeface="Trebuchet MS"/>
              </a:rPr>
              <a:t>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f</a:t>
            </a:r>
            <a:r>
              <a:rPr sz="1100" spc="-75" dirty="0">
                <a:latin typeface="Trebuchet MS"/>
                <a:cs typeface="Trebuchet MS"/>
              </a:rPr>
              <a:t>o</a:t>
            </a:r>
            <a:r>
              <a:rPr sz="1100" spc="5" dirty="0">
                <a:latin typeface="Trebuchet MS"/>
                <a:cs typeface="Trebuchet MS"/>
              </a:rPr>
              <a:t>r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70" dirty="0">
                <a:latin typeface="Trebuchet MS"/>
                <a:cs typeface="Trebuchet MS"/>
              </a:rPr>
              <a:t>m</a:t>
            </a:r>
            <a:r>
              <a:rPr sz="1100" spc="-75" dirty="0">
                <a:latin typeface="Trebuchet MS"/>
                <a:cs typeface="Trebuchet MS"/>
              </a:rPr>
              <a:t>pl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65" dirty="0">
                <a:latin typeface="Trebuchet MS"/>
                <a:cs typeface="Trebuchet MS"/>
              </a:rPr>
              <a:t>y</a:t>
            </a:r>
            <a:r>
              <a:rPr sz="1100" spc="-75" dirty="0">
                <a:latin typeface="Trebuchet MS"/>
                <a:cs typeface="Trebuchet MS"/>
              </a:rPr>
              <a:t>ee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tt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55" dirty="0">
                <a:latin typeface="Trebuchet MS"/>
                <a:cs typeface="Trebuchet MS"/>
              </a:rPr>
              <a:t>n-</a:t>
            </a:r>
            <a:r>
              <a:rPr sz="1100" spc="-65" dirty="0">
                <a:latin typeface="Trebuchet MS"/>
                <a:cs typeface="Trebuchet MS"/>
              </a:rPr>
              <a:t>related  </a:t>
            </a:r>
            <a:r>
              <a:rPr sz="1100" spc="-80" dirty="0">
                <a:latin typeface="Trebuchet MS"/>
                <a:cs typeface="Trebuchet MS"/>
              </a:rPr>
              <a:t>datasets,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5" dirty="0">
                <a:latin typeface="Trebuchet MS"/>
                <a:cs typeface="Trebuchet MS"/>
              </a:rPr>
              <a:t>and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55" dirty="0">
                <a:latin typeface="Trebuchet MS"/>
                <a:cs typeface="Trebuchet MS"/>
              </a:rPr>
              <a:t>there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55" dirty="0">
                <a:latin typeface="Trebuchet MS"/>
                <a:cs typeface="Trebuchet MS"/>
              </a:rPr>
              <a:t>we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discovered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65" dirty="0">
                <a:latin typeface="Trebuchet MS"/>
                <a:cs typeface="Trebuchet MS"/>
              </a:rPr>
              <a:t>the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10" dirty="0">
                <a:latin typeface="Trebuchet MS"/>
                <a:cs typeface="Trebuchet MS"/>
              </a:rPr>
              <a:t>IBM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50" dirty="0">
                <a:latin typeface="Trebuchet MS"/>
                <a:cs typeface="Trebuchet MS"/>
              </a:rPr>
              <a:t>HR </a:t>
            </a:r>
            <a:r>
              <a:rPr sz="1100" spc="55" dirty="0">
                <a:latin typeface="Trebuchet MS"/>
                <a:cs typeface="Trebuchet MS"/>
              </a:rPr>
              <a:t> </a:t>
            </a:r>
            <a:r>
              <a:rPr sz="1100" spc="-55" dirty="0">
                <a:latin typeface="Trebuchet MS"/>
                <a:cs typeface="Trebuchet MS"/>
              </a:rPr>
              <a:t>Analytics</a:t>
            </a:r>
            <a:r>
              <a:rPr sz="1100" spc="-25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rebuchet MS"/>
                <a:cs typeface="Trebuchet MS"/>
              </a:rPr>
              <a:t>Employee</a:t>
            </a:r>
            <a:r>
              <a:rPr sz="1100" spc="-25" dirty="0">
                <a:latin typeface="Trebuchet MS"/>
                <a:cs typeface="Trebuchet MS"/>
              </a:rPr>
              <a:t> </a:t>
            </a:r>
            <a:r>
              <a:rPr sz="1100" spc="-40" dirty="0">
                <a:latin typeface="Trebuchet MS"/>
                <a:cs typeface="Trebuchet MS"/>
              </a:rPr>
              <a:t>Attrition</a:t>
            </a:r>
            <a:r>
              <a:rPr sz="1100" spc="-25" dirty="0">
                <a:latin typeface="Trebuchet MS"/>
                <a:cs typeface="Trebuchet MS"/>
              </a:rPr>
              <a:t> </a:t>
            </a:r>
            <a:r>
              <a:rPr sz="1100" spc="-90" dirty="0">
                <a:latin typeface="Trebuchet MS"/>
                <a:cs typeface="Trebuchet MS"/>
              </a:rPr>
              <a:t>&amp;</a:t>
            </a:r>
            <a:r>
              <a:rPr sz="1100" spc="-25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rebuchet MS"/>
                <a:cs typeface="Trebuchet MS"/>
              </a:rPr>
              <a:t>Performance </a:t>
            </a:r>
            <a:r>
              <a:rPr sz="1100" spc="-55" dirty="0">
                <a:latin typeface="Trebuchet MS"/>
                <a:cs typeface="Trebuchet MS"/>
              </a:rPr>
              <a:t> </a:t>
            </a:r>
            <a:r>
              <a:rPr sz="1100" spc="-90" dirty="0">
                <a:latin typeface="Trebuchet MS"/>
                <a:cs typeface="Trebuchet MS"/>
              </a:rPr>
              <a:t>dataset.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61613" y="4041648"/>
            <a:ext cx="2783205" cy="525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100"/>
              </a:lnSpc>
              <a:spcBef>
                <a:spcPts val="110"/>
              </a:spcBef>
            </a:pPr>
            <a:r>
              <a:rPr sz="1100" spc="20" dirty="0">
                <a:latin typeface="Trebuchet MS"/>
                <a:cs typeface="Trebuchet MS"/>
              </a:rPr>
              <a:t>D</a:t>
            </a:r>
            <a:r>
              <a:rPr sz="1100" spc="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85" dirty="0">
                <a:latin typeface="Trebuchet MS"/>
                <a:cs typeface="Trebuchet MS"/>
              </a:rPr>
              <a:t>D</a:t>
            </a:r>
            <a:r>
              <a:rPr sz="1100" spc="70" dirty="0">
                <a:latin typeface="Trebuchet MS"/>
                <a:cs typeface="Trebuchet MS"/>
              </a:rPr>
              <a:t>o</a:t>
            </a:r>
            <a:r>
              <a:rPr sz="1100" spc="-35" dirty="0">
                <a:latin typeface="Trebuchet MS"/>
                <a:cs typeface="Trebuchet MS"/>
              </a:rPr>
              <a:t>w</a:t>
            </a:r>
            <a:r>
              <a:rPr sz="1100" spc="-70" dirty="0">
                <a:latin typeface="Trebuchet MS"/>
                <a:cs typeface="Trebuchet MS"/>
              </a:rPr>
              <a:t>nl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70" dirty="0">
                <a:latin typeface="Trebuchet MS"/>
                <a:cs typeface="Trebuchet MS"/>
              </a:rPr>
              <a:t>ng</a:t>
            </a:r>
            <a:r>
              <a:rPr sz="1100" spc="-165" dirty="0">
                <a:latin typeface="Trebuchet MS"/>
                <a:cs typeface="Trebuchet MS"/>
              </a:rPr>
              <a:t>: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200" dirty="0">
                <a:latin typeface="Trebuchet MS"/>
                <a:cs typeface="Trebuchet MS"/>
              </a:rPr>
              <a:t>W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90" dirty="0">
                <a:latin typeface="Trebuchet MS"/>
                <a:cs typeface="Trebuchet MS"/>
              </a:rPr>
              <a:t>l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65" dirty="0">
                <a:latin typeface="Trebuchet MS"/>
                <a:cs typeface="Trebuchet MS"/>
              </a:rPr>
              <a:t>c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55" dirty="0">
                <a:latin typeface="Trebuchet MS"/>
                <a:cs typeface="Trebuchet MS"/>
              </a:rPr>
              <a:t>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60" dirty="0">
                <a:latin typeface="Trebuchet MS"/>
                <a:cs typeface="Trebuchet MS"/>
              </a:rPr>
              <a:t>t  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55" dirty="0">
                <a:latin typeface="Trebuchet MS"/>
                <a:cs typeface="Trebuchet MS"/>
              </a:rPr>
              <a:t>nd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35" dirty="0">
                <a:latin typeface="Trebuchet MS"/>
                <a:cs typeface="Trebuchet MS"/>
              </a:rPr>
              <a:t>w</a:t>
            </a:r>
            <a:r>
              <a:rPr sz="1100" spc="-70" dirty="0">
                <a:latin typeface="Trebuchet MS"/>
                <a:cs typeface="Trebuchet MS"/>
              </a:rPr>
              <a:t>nl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55" dirty="0">
                <a:latin typeface="Trebuchet MS"/>
                <a:cs typeface="Trebuchet MS"/>
              </a:rPr>
              <a:t>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65" dirty="0">
                <a:latin typeface="Trebuchet MS"/>
                <a:cs typeface="Trebuchet MS"/>
              </a:rPr>
              <a:t>f</a:t>
            </a:r>
            <a:r>
              <a:rPr sz="1100" spc="-70" dirty="0">
                <a:latin typeface="Trebuchet MS"/>
                <a:cs typeface="Trebuchet MS"/>
              </a:rPr>
              <a:t>r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65" dirty="0">
                <a:latin typeface="Trebuchet MS"/>
                <a:cs typeface="Trebuchet MS"/>
              </a:rPr>
              <a:t>m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85" dirty="0">
                <a:latin typeface="Trebuchet MS"/>
                <a:cs typeface="Trebuchet MS"/>
              </a:rPr>
              <a:t>K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85" dirty="0">
                <a:latin typeface="Trebuchet MS"/>
                <a:cs typeface="Trebuchet MS"/>
              </a:rPr>
              <a:t>gg</a:t>
            </a:r>
            <a:r>
              <a:rPr sz="1100" spc="-90" dirty="0">
                <a:latin typeface="Trebuchet MS"/>
                <a:cs typeface="Trebuchet MS"/>
              </a:rPr>
              <a:t>l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35" dirty="0">
                <a:latin typeface="Trebuchet MS"/>
                <a:cs typeface="Trebuchet MS"/>
              </a:rPr>
              <a:t>w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50" dirty="0">
                <a:latin typeface="Trebuchet MS"/>
                <a:cs typeface="Trebuchet MS"/>
              </a:rPr>
              <a:t>b</a:t>
            </a:r>
            <a:r>
              <a:rPr sz="1100" spc="-45" dirty="0">
                <a:latin typeface="Trebuchet MS"/>
                <a:cs typeface="Trebuchet MS"/>
              </a:rPr>
              <a:t>s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165" dirty="0">
                <a:latin typeface="Trebuchet MS"/>
                <a:cs typeface="Trebuchet MS"/>
              </a:rPr>
              <a:t>.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25" dirty="0">
                <a:latin typeface="Trebuchet MS"/>
                <a:cs typeface="Trebuchet MS"/>
              </a:rPr>
              <a:t>T</a:t>
            </a:r>
            <a:r>
              <a:rPr sz="1100" spc="-50" dirty="0">
                <a:latin typeface="Trebuchet MS"/>
                <a:cs typeface="Trebuchet MS"/>
              </a:rPr>
              <a:t>he  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35" dirty="0">
                <a:latin typeface="Trebuchet MS"/>
                <a:cs typeface="Trebuchet MS"/>
              </a:rPr>
              <a:t>w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25" dirty="0">
                <a:latin typeface="Trebuchet MS"/>
                <a:cs typeface="Trebuchet MS"/>
              </a:rPr>
              <a:t>s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114" dirty="0">
                <a:latin typeface="Trebuchet MS"/>
                <a:cs typeface="Trebuchet MS"/>
              </a:rPr>
              <a:t>ffe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55" dirty="0">
                <a:latin typeface="Trebuchet MS"/>
                <a:cs typeface="Trebuchet MS"/>
              </a:rPr>
              <a:t>d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55" dirty="0">
                <a:latin typeface="Trebuchet MS"/>
                <a:cs typeface="Trebuchet MS"/>
              </a:rPr>
              <a:t>n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120" dirty="0">
                <a:latin typeface="Trebuchet MS"/>
                <a:cs typeface="Trebuchet MS"/>
              </a:rPr>
              <a:t>C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15" dirty="0">
                <a:latin typeface="Trebuchet MS"/>
                <a:cs typeface="Trebuchet MS"/>
              </a:rPr>
              <a:t>V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f</a:t>
            </a:r>
            <a:r>
              <a:rPr sz="1100" spc="-75" dirty="0">
                <a:latin typeface="Trebuchet MS"/>
                <a:cs typeface="Trebuchet MS"/>
              </a:rPr>
              <a:t>o</a:t>
            </a:r>
            <a:r>
              <a:rPr sz="1100" dirty="0">
                <a:latin typeface="Trebuchet MS"/>
                <a:cs typeface="Trebuchet MS"/>
              </a:rPr>
              <a:t>r</a:t>
            </a:r>
            <a:r>
              <a:rPr sz="1100" spc="-70" dirty="0">
                <a:latin typeface="Trebuchet MS"/>
                <a:cs typeface="Trebuchet MS"/>
              </a:rPr>
              <a:t>m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65" dirty="0"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18147" y="4041648"/>
            <a:ext cx="2792730" cy="525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100"/>
              </a:lnSpc>
              <a:spcBef>
                <a:spcPts val="110"/>
              </a:spcBef>
            </a:pPr>
            <a:r>
              <a:rPr sz="1100" spc="-20" dirty="0">
                <a:latin typeface="Trebuchet MS"/>
                <a:cs typeface="Trebuchet MS"/>
              </a:rPr>
              <a:t>L</a:t>
            </a:r>
            <a:r>
              <a:rPr sz="1100" spc="-80" dirty="0">
                <a:latin typeface="Trebuchet MS"/>
                <a:cs typeface="Trebuchet MS"/>
              </a:rPr>
              <a:t>i</a:t>
            </a:r>
            <a:r>
              <a:rPr sz="1100" spc="-40" dirty="0">
                <a:latin typeface="Trebuchet MS"/>
                <a:cs typeface="Trebuchet MS"/>
              </a:rPr>
              <a:t>nk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15" dirty="0">
                <a:latin typeface="Trebuchet MS"/>
                <a:cs typeface="Trebuchet MS"/>
              </a:rPr>
              <a:t>o</a:t>
            </a:r>
            <a:r>
              <a:rPr sz="1100" spc="-135" dirty="0">
                <a:latin typeface="Trebuchet MS"/>
                <a:cs typeface="Trebuchet MS"/>
              </a:rPr>
              <a:t>f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65" dirty="0">
                <a:latin typeface="Trebuchet MS"/>
                <a:cs typeface="Trebuchet MS"/>
              </a:rPr>
              <a:t>he</a:t>
            </a:r>
            <a:r>
              <a:rPr sz="1100" spc="-30" dirty="0">
                <a:latin typeface="Trebuchet MS"/>
                <a:cs typeface="Trebuchet MS"/>
              </a:rPr>
              <a:t> </a:t>
            </a:r>
            <a:r>
              <a:rPr sz="1100" spc="-60" dirty="0">
                <a:latin typeface="Trebuchet MS"/>
                <a:cs typeface="Trebuchet MS"/>
              </a:rPr>
              <a:t>d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10" dirty="0">
                <a:latin typeface="Trebuchet MS"/>
                <a:cs typeface="Trebuchet MS"/>
              </a:rPr>
              <a:t>a</a:t>
            </a:r>
            <a:r>
              <a:rPr sz="1100" spc="-30" dirty="0">
                <a:latin typeface="Trebuchet MS"/>
                <a:cs typeface="Trebuchet MS"/>
              </a:rPr>
              <a:t>s</a:t>
            </a:r>
            <a:r>
              <a:rPr sz="1100" spc="-75" dirty="0">
                <a:latin typeface="Trebuchet MS"/>
                <a:cs typeface="Trebuchet MS"/>
              </a:rPr>
              <a:t>e</a:t>
            </a:r>
            <a:r>
              <a:rPr sz="1100" spc="-70" dirty="0">
                <a:latin typeface="Trebuchet MS"/>
                <a:cs typeface="Trebuchet MS"/>
              </a:rPr>
              <a:t>t</a:t>
            </a:r>
            <a:r>
              <a:rPr sz="1100" spc="-170" dirty="0">
                <a:latin typeface="Trebuchet MS"/>
                <a:cs typeface="Trebuchet MS"/>
              </a:rPr>
              <a:t>:</a:t>
            </a:r>
            <a:r>
              <a:rPr sz="1100" spc="-80" dirty="0">
                <a:solidFill>
                  <a:srgbClr val="FA2B5C"/>
                </a:solidFill>
                <a:latin typeface="Trebuchet MS"/>
                <a:cs typeface="Trebuchet MS"/>
              </a:rPr>
              <a:t>”  </a:t>
            </a:r>
            <a:r>
              <a:rPr sz="1100" u="sng" spc="-95" dirty="0">
                <a:solidFill>
                  <a:srgbClr val="FA2B5C"/>
                </a:solidFill>
                <a:uFill>
                  <a:solidFill>
                    <a:srgbClr val="FA2B5C"/>
                  </a:solidFill>
                </a:uFill>
                <a:latin typeface="Trebuchet MS"/>
                <a:cs typeface="Trebuchet MS"/>
              </a:rPr>
              <a:t>https://</a:t>
            </a:r>
            <a:r>
              <a:rPr sz="1100" u="sng" spc="-95" dirty="0">
                <a:solidFill>
                  <a:srgbClr val="FA2B5C"/>
                </a:solidFill>
                <a:uFill>
                  <a:solidFill>
                    <a:srgbClr val="FA2B5C"/>
                  </a:solidFill>
                </a:uFill>
                <a:latin typeface="Trebuchet MS"/>
                <a:cs typeface="Trebuchet MS"/>
                <a:hlinkClick r:id="rId7"/>
              </a:rPr>
              <a:t>www.kaggle.com/datasets/pavansubhasht/</a:t>
            </a:r>
            <a:r>
              <a:rPr sz="1100" spc="-95" dirty="0">
                <a:solidFill>
                  <a:srgbClr val="FA2B5C"/>
                </a:solidFill>
                <a:latin typeface="Trebuchet MS"/>
                <a:cs typeface="Trebuchet MS"/>
                <a:hlinkClick r:id="rId7"/>
              </a:rPr>
              <a:t>i </a:t>
            </a:r>
            <a:r>
              <a:rPr sz="1100" spc="-320" dirty="0">
                <a:solidFill>
                  <a:srgbClr val="FA2B5C"/>
                </a:solidFill>
                <a:latin typeface="Trebuchet MS"/>
                <a:cs typeface="Trebuchet MS"/>
              </a:rPr>
              <a:t> </a:t>
            </a:r>
            <a:r>
              <a:rPr sz="1100" u="sng" spc="-65" dirty="0">
                <a:solidFill>
                  <a:srgbClr val="FA2B5C"/>
                </a:solidFill>
                <a:uFill>
                  <a:solidFill>
                    <a:srgbClr val="FA2B5C"/>
                  </a:solidFill>
                </a:uFill>
                <a:latin typeface="Trebuchet MS"/>
                <a:cs typeface="Trebuchet MS"/>
              </a:rPr>
              <a:t>bm-hr-analytics-attrition-dataset”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92000" cy="4840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3896" y="1847088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>
                  <a:moveTo>
                    <a:pt x="0" y="0"/>
                  </a:moveTo>
                  <a:lnTo>
                    <a:pt x="960752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0319" y="772668"/>
            <a:ext cx="657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AREA</a:t>
            </a:r>
            <a:r>
              <a:rPr spc="-190" dirty="0"/>
              <a:t> </a:t>
            </a:r>
            <a:r>
              <a:rPr dirty="0"/>
              <a:t>UNDER</a:t>
            </a:r>
            <a:r>
              <a:rPr spc="-75"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25" dirty="0"/>
              <a:t>CURVE</a:t>
            </a:r>
            <a:r>
              <a:rPr spc="-15" dirty="0"/>
              <a:t> </a:t>
            </a:r>
            <a:r>
              <a:rPr spc="-5" dirty="0"/>
              <a:t>(AUC):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58919" y="1988820"/>
            <a:ext cx="9187180" cy="2948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19800"/>
              </a:lnSpc>
              <a:spcBef>
                <a:spcPts val="105"/>
              </a:spcBef>
              <a:buClr>
                <a:srgbClr val="B71E42"/>
              </a:buClr>
              <a:buFont typeface="Arial MT"/>
              <a:buChar char="•"/>
              <a:tabLst>
                <a:tab pos="241300" algn="l"/>
              </a:tabLst>
            </a:pP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model,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we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determined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area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under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the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ROC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curve (AUC). The model's total performance is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summed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up by a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single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called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AUC.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Its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value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0 and 1,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1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denotes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flawless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classification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and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0.5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denotes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random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classification.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8144" y="2065020"/>
            <a:ext cx="2531110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LOGISTIC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32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GR</a:t>
            </a:r>
            <a:r>
              <a:rPr sz="32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SSI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45203" y="1889252"/>
            <a:ext cx="5486400" cy="1348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1300" marR="5080" indent="-228600">
              <a:lnSpc>
                <a:spcPct val="120400"/>
              </a:lnSpc>
              <a:spcBef>
                <a:spcPts val="114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 regression model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best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AUC of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all the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at 0.8.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shows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performs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better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 has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 good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capacity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distinguish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positive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and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negative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classes.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3337" y="3818445"/>
            <a:ext cx="4165598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8144" y="2065020"/>
            <a:ext cx="1920875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ISI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ON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TREE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16603" y="2072132"/>
            <a:ext cx="5759450" cy="1348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1300" marR="5080" indent="-228600">
              <a:lnSpc>
                <a:spcPct val="120400"/>
              </a:lnSpc>
              <a:spcBef>
                <a:spcPts val="114"/>
              </a:spcBef>
              <a:buClr>
                <a:srgbClr val="B71E42"/>
              </a:buClr>
              <a:buFont typeface="Arial MT"/>
              <a:buChar char="•"/>
              <a:tabLst>
                <a:tab pos="294005" algn="l"/>
                <a:tab pos="294640" algn="l"/>
              </a:tabLst>
            </a:pPr>
            <a:r>
              <a:rPr dirty="0"/>
              <a:t>	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decision tree model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1800" spc="-5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lang="en-US" spc="-5">
                <a:solidFill>
                  <a:srgbClr val="FFFFFF"/>
                </a:solidFill>
                <a:latin typeface="Times New Roman"/>
                <a:cs typeface="Times New Roman"/>
              </a:rPr>
              <a:t>highest</a:t>
            </a:r>
            <a:r>
              <a:rPr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AUC of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all 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at 0.69.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shows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poorly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compared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but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higher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support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vector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could require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optimization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2409" y="4072445"/>
            <a:ext cx="36576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8144" y="2065020"/>
            <a:ext cx="1834514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RANDOM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FOREST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45203" y="1889252"/>
            <a:ext cx="5562600" cy="1348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1300" marR="5080" indent="-228600">
              <a:lnSpc>
                <a:spcPct val="120400"/>
              </a:lnSpc>
              <a:spcBef>
                <a:spcPts val="114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 random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forest model's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AUC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0.81,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 is 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highest AUCs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all other models. This shows that 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discriminate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positive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negative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classes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well,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better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</a:t>
            </a:r>
            <a:r>
              <a:rPr sz="1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0975" y="3920045"/>
            <a:ext cx="38989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0945" y="2284476"/>
            <a:ext cx="2148205" cy="13912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0"/>
              </a:spcBef>
            </a:pP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SUPPORT 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VECTOR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MACH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5156" y="890352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1" y="4572000"/>
                </a:lnTo>
              </a:path>
            </a:pathLst>
          </a:custGeom>
          <a:ln w="31750">
            <a:solidFill>
              <a:srgbClr val="B7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45203" y="1889252"/>
            <a:ext cx="5575300" cy="1348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1300" marR="5080" indent="-228600">
              <a:lnSpc>
                <a:spcPct val="120400"/>
              </a:lnSpc>
              <a:spcBef>
                <a:spcPts val="114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AUC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SVM model is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0.56,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is the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lowest.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suggests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compared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other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models,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may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not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well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discriminate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positive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negative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classes.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26479"/>
            <a:ext cx="12192000" cy="7315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7078" y="3587750"/>
            <a:ext cx="2971799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92000" cy="4840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3896" y="1847088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>
                  <a:moveTo>
                    <a:pt x="0" y="0"/>
                  </a:moveTo>
                  <a:lnTo>
                    <a:pt x="960752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74992" y="772668"/>
            <a:ext cx="25571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Times New Roman"/>
                <a:cs typeface="Times New Roman"/>
              </a:rPr>
              <a:t>BEST</a:t>
            </a:r>
            <a:r>
              <a:rPr b="0" spc="-1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MODEL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670" marR="133985" indent="-228600">
              <a:lnSpc>
                <a:spcPct val="111100"/>
              </a:lnSpc>
              <a:spcBef>
                <a:spcPts val="100"/>
              </a:spcBef>
              <a:buClr>
                <a:srgbClr val="B71E42"/>
              </a:buClr>
              <a:buFont typeface="Arial MT"/>
              <a:buChar char="•"/>
              <a:tabLst>
                <a:tab pos="407670" algn="l"/>
                <a:tab pos="408305" algn="l"/>
              </a:tabLst>
            </a:pP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logistic</a:t>
            </a:r>
            <a:r>
              <a:rPr spc="10" dirty="0"/>
              <a:t> </a:t>
            </a:r>
            <a:r>
              <a:rPr spc="-5" dirty="0"/>
              <a:t>Regression</a:t>
            </a:r>
            <a:r>
              <a:rPr spc="10" dirty="0"/>
              <a:t> </a:t>
            </a:r>
            <a:r>
              <a:rPr spc="-5" dirty="0"/>
              <a:t>model</a:t>
            </a:r>
            <a:r>
              <a:rPr spc="5" dirty="0"/>
              <a:t> </a:t>
            </a:r>
            <a:r>
              <a:rPr spc="-5" dirty="0"/>
              <a:t>seems</a:t>
            </a:r>
            <a:r>
              <a:rPr spc="5" dirty="0"/>
              <a:t> </a:t>
            </a:r>
            <a:r>
              <a:rPr spc="-5" dirty="0"/>
              <a:t>to</a:t>
            </a:r>
            <a:r>
              <a:rPr spc="10" dirty="0"/>
              <a:t> </a:t>
            </a:r>
            <a:r>
              <a:rPr dirty="0"/>
              <a:t>be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best</a:t>
            </a:r>
            <a:r>
              <a:rPr dirty="0"/>
              <a:t> </a:t>
            </a:r>
            <a:r>
              <a:rPr spc="-5" dirty="0"/>
              <a:t>model</a:t>
            </a:r>
            <a:r>
              <a:rPr spc="5" dirty="0"/>
              <a:t> </a:t>
            </a:r>
            <a:r>
              <a:rPr dirty="0"/>
              <a:t>for</a:t>
            </a:r>
            <a:r>
              <a:rPr spc="10" dirty="0"/>
              <a:t> </a:t>
            </a:r>
            <a:r>
              <a:rPr spc="-5" dirty="0"/>
              <a:t>predicting</a:t>
            </a:r>
            <a:r>
              <a:rPr spc="10" dirty="0"/>
              <a:t> </a:t>
            </a:r>
            <a:r>
              <a:rPr spc="-5" dirty="0"/>
              <a:t>employee</a:t>
            </a:r>
            <a:r>
              <a:rPr spc="10" dirty="0"/>
              <a:t> </a:t>
            </a:r>
            <a:r>
              <a:rPr spc="-5" dirty="0"/>
              <a:t>attrition</a:t>
            </a:r>
            <a:r>
              <a:rPr spc="10" dirty="0"/>
              <a:t> </a:t>
            </a:r>
            <a:r>
              <a:rPr spc="-5" dirty="0"/>
              <a:t>based </a:t>
            </a:r>
            <a:r>
              <a:rPr spc="-434" dirty="0"/>
              <a:t> </a:t>
            </a:r>
            <a:r>
              <a:rPr dirty="0"/>
              <a:t>on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outcomes</a:t>
            </a:r>
            <a:r>
              <a:rPr dirty="0"/>
              <a:t> of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various evaluation</a:t>
            </a:r>
            <a:r>
              <a:rPr dirty="0"/>
              <a:t> </a:t>
            </a:r>
            <a:r>
              <a:rPr spc="-5" dirty="0"/>
              <a:t>metrics.</a:t>
            </a:r>
            <a:r>
              <a:rPr spc="-30" dirty="0"/>
              <a:t> </a:t>
            </a:r>
            <a:r>
              <a:rPr dirty="0"/>
              <a:t>The </a:t>
            </a:r>
            <a:r>
              <a:rPr spc="-5" dirty="0"/>
              <a:t>reasons</a:t>
            </a:r>
            <a:r>
              <a:rPr dirty="0"/>
              <a:t> are as</a:t>
            </a:r>
            <a:r>
              <a:rPr spc="-5" dirty="0"/>
              <a:t> follows:</a:t>
            </a:r>
          </a:p>
          <a:p>
            <a:pPr marL="407670" marR="5080" indent="-228600">
              <a:lnSpc>
                <a:spcPts val="2400"/>
              </a:lnSpc>
              <a:spcBef>
                <a:spcPts val="25"/>
              </a:spcBef>
              <a:buClr>
                <a:srgbClr val="B71E42"/>
              </a:buClr>
              <a:buFont typeface="Arial MT"/>
              <a:buChar char="•"/>
              <a:tabLst>
                <a:tab pos="407670" algn="l"/>
                <a:tab pos="408305" algn="l"/>
              </a:tabLst>
            </a:pPr>
            <a:r>
              <a:rPr u="sng" spc="-5" dirty="0">
                <a:uFill>
                  <a:solidFill>
                    <a:srgbClr val="FFFFFF"/>
                  </a:solidFill>
                </a:uFill>
              </a:rPr>
              <a:t>ROC </a:t>
            </a:r>
            <a:r>
              <a:rPr u="sng" dirty="0">
                <a:uFill>
                  <a:solidFill>
                    <a:srgbClr val="FFFFFF"/>
                  </a:solidFill>
                </a:uFill>
              </a:rPr>
              <a:t>and </a:t>
            </a:r>
            <a:r>
              <a:rPr u="sng" spc="-5" dirty="0">
                <a:uFill>
                  <a:solidFill>
                    <a:srgbClr val="FFFFFF"/>
                  </a:solidFill>
                </a:uFill>
              </a:rPr>
              <a:t>AUC:</a:t>
            </a:r>
            <a:r>
              <a:rPr spc="-5" dirty="0"/>
              <a:t> </a:t>
            </a:r>
            <a:r>
              <a:rPr dirty="0"/>
              <a:t>The </a:t>
            </a:r>
            <a:r>
              <a:rPr spc="-5" dirty="0"/>
              <a:t>model's ability to accurately detect true positives </a:t>
            </a:r>
            <a:r>
              <a:rPr dirty="0"/>
              <a:t>and </a:t>
            </a:r>
            <a:r>
              <a:rPr spc="-5" dirty="0"/>
              <a:t>true negatives while </a:t>
            </a:r>
            <a:r>
              <a:rPr dirty="0"/>
              <a:t> </a:t>
            </a:r>
            <a:r>
              <a:rPr spc="-5" dirty="0"/>
              <a:t>reducing false positives </a:t>
            </a:r>
            <a:r>
              <a:rPr dirty="0"/>
              <a:t>and </a:t>
            </a:r>
            <a:r>
              <a:rPr spc="-5" dirty="0"/>
              <a:t>false negatives is measured </a:t>
            </a:r>
            <a:r>
              <a:rPr dirty="0"/>
              <a:t>by </a:t>
            </a:r>
            <a:r>
              <a:rPr spc="-5" dirty="0"/>
              <a:t>the ROC </a:t>
            </a:r>
            <a:r>
              <a:rPr dirty="0"/>
              <a:t>curve and </a:t>
            </a:r>
            <a:r>
              <a:rPr spc="-5" dirty="0"/>
              <a:t>the AUC. </a:t>
            </a:r>
            <a:r>
              <a:rPr dirty="0"/>
              <a:t>The </a:t>
            </a:r>
            <a:r>
              <a:rPr spc="5" dirty="0"/>
              <a:t> </a:t>
            </a:r>
            <a:r>
              <a:rPr spc="-5" dirty="0"/>
              <a:t>logistic</a:t>
            </a:r>
            <a:r>
              <a:rPr spc="10" dirty="0"/>
              <a:t> </a:t>
            </a:r>
            <a:r>
              <a:rPr spc="-5" dirty="0"/>
              <a:t>regression</a:t>
            </a:r>
            <a:r>
              <a:rPr spc="10" dirty="0"/>
              <a:t> </a:t>
            </a:r>
            <a:r>
              <a:rPr spc="-5" dirty="0"/>
              <a:t>model</a:t>
            </a:r>
            <a:r>
              <a:rPr spc="5" dirty="0"/>
              <a:t> </a:t>
            </a:r>
            <a:r>
              <a:rPr spc="-5" dirty="0"/>
              <a:t>performs</a:t>
            </a:r>
            <a:r>
              <a:rPr spc="10" dirty="0"/>
              <a:t> </a:t>
            </a:r>
            <a:r>
              <a:rPr spc="-5" dirty="0"/>
              <a:t>well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spc="-5" dirty="0"/>
              <a:t>differentiating</a:t>
            </a:r>
            <a:r>
              <a:rPr spc="10" dirty="0"/>
              <a:t> </a:t>
            </a:r>
            <a:r>
              <a:rPr spc="-5" dirty="0"/>
              <a:t>between</a:t>
            </a:r>
            <a:r>
              <a:rPr spc="15" dirty="0"/>
              <a:t> </a:t>
            </a:r>
            <a:r>
              <a:rPr spc="-5" dirty="0"/>
              <a:t>positive</a:t>
            </a:r>
            <a:r>
              <a:rPr spc="10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5" dirty="0"/>
              <a:t>negative</a:t>
            </a:r>
            <a:r>
              <a:rPr spc="10" dirty="0"/>
              <a:t> </a:t>
            </a:r>
            <a:r>
              <a:rPr spc="-5" dirty="0"/>
              <a:t>classes,</a:t>
            </a:r>
            <a:r>
              <a:rPr spc="15" dirty="0"/>
              <a:t> </a:t>
            </a:r>
            <a:r>
              <a:rPr dirty="0"/>
              <a:t>as </a:t>
            </a:r>
            <a:r>
              <a:rPr spc="-434" dirty="0"/>
              <a:t> </a:t>
            </a:r>
            <a:r>
              <a:rPr spc="-5" dirty="0"/>
              <a:t>seen </a:t>
            </a:r>
            <a:r>
              <a:rPr dirty="0"/>
              <a:t>by </a:t>
            </a:r>
            <a:r>
              <a:rPr spc="-5" dirty="0"/>
              <a:t>its greatest</a:t>
            </a:r>
            <a:r>
              <a:rPr spc="-100" dirty="0"/>
              <a:t> </a:t>
            </a:r>
            <a:r>
              <a:rPr dirty="0"/>
              <a:t>AUC</a:t>
            </a:r>
            <a:r>
              <a:rPr spc="-5" dirty="0"/>
              <a:t> value</a:t>
            </a:r>
            <a:r>
              <a:rPr dirty="0"/>
              <a:t> of 0.80.</a:t>
            </a:r>
          </a:p>
          <a:p>
            <a:pPr marL="407670" marR="56515" indent="-228600">
              <a:lnSpc>
                <a:spcPct val="111100"/>
              </a:lnSpc>
              <a:spcBef>
                <a:spcPts val="790"/>
              </a:spcBef>
              <a:buClr>
                <a:srgbClr val="B71E42"/>
              </a:buClr>
              <a:buFont typeface="Arial MT"/>
              <a:buChar char="•"/>
              <a:tabLst>
                <a:tab pos="407670" algn="l"/>
                <a:tab pos="408305" algn="l"/>
              </a:tabLst>
            </a:pPr>
            <a:r>
              <a:rPr u="sng" spc="-5" dirty="0">
                <a:uFill>
                  <a:solidFill>
                    <a:srgbClr val="FFFFFF"/>
                  </a:solidFill>
                </a:uFill>
              </a:rPr>
              <a:t>Confusion</a:t>
            </a:r>
            <a:r>
              <a:rPr u="sng" spc="1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u="sng" spc="-5" dirty="0">
                <a:uFill>
                  <a:solidFill>
                    <a:srgbClr val="FFFFFF"/>
                  </a:solidFill>
                </a:uFill>
              </a:rPr>
              <a:t>Matrix:</a:t>
            </a:r>
            <a:r>
              <a:rPr dirty="0"/>
              <a:t> </a:t>
            </a:r>
            <a:r>
              <a:rPr spc="-5" dirty="0"/>
              <a:t>By</a:t>
            </a:r>
            <a:r>
              <a:rPr spc="15" dirty="0"/>
              <a:t> </a:t>
            </a:r>
            <a:r>
              <a:rPr spc="-5" dirty="0"/>
              <a:t>displaying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number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5" dirty="0"/>
              <a:t>true</a:t>
            </a:r>
            <a:r>
              <a:rPr spc="10" dirty="0"/>
              <a:t> </a:t>
            </a:r>
            <a:r>
              <a:rPr spc="-5" dirty="0"/>
              <a:t>positives,</a:t>
            </a:r>
            <a:r>
              <a:rPr spc="10" dirty="0"/>
              <a:t> </a:t>
            </a:r>
            <a:r>
              <a:rPr spc="-5" dirty="0"/>
              <a:t>true</a:t>
            </a:r>
            <a:r>
              <a:rPr spc="10" dirty="0"/>
              <a:t> </a:t>
            </a:r>
            <a:r>
              <a:rPr spc="-5" dirty="0"/>
              <a:t>negatives,</a:t>
            </a:r>
            <a:r>
              <a:rPr spc="10" dirty="0"/>
              <a:t> </a:t>
            </a:r>
            <a:r>
              <a:rPr spc="-5" dirty="0"/>
              <a:t>false</a:t>
            </a:r>
            <a:r>
              <a:rPr spc="10" dirty="0"/>
              <a:t> </a:t>
            </a:r>
            <a:r>
              <a:rPr spc="-5" dirty="0"/>
              <a:t>positives,</a:t>
            </a:r>
            <a:r>
              <a:rPr spc="10" dirty="0"/>
              <a:t> </a:t>
            </a:r>
            <a:r>
              <a:rPr dirty="0"/>
              <a:t>and </a:t>
            </a:r>
            <a:r>
              <a:rPr spc="5" dirty="0"/>
              <a:t> </a:t>
            </a:r>
            <a:r>
              <a:rPr spc="-5" dirty="0"/>
              <a:t>false</a:t>
            </a:r>
            <a:r>
              <a:rPr spc="10" dirty="0"/>
              <a:t> </a:t>
            </a:r>
            <a:r>
              <a:rPr spc="-5" dirty="0"/>
              <a:t>negatives,</a:t>
            </a:r>
            <a:r>
              <a:rPr spc="15" dirty="0"/>
              <a:t> </a:t>
            </a:r>
            <a:r>
              <a:rPr spc="-5" dirty="0"/>
              <a:t>the</a:t>
            </a:r>
            <a:r>
              <a:rPr spc="15" dirty="0"/>
              <a:t> </a:t>
            </a:r>
            <a:r>
              <a:rPr spc="-5" dirty="0"/>
              <a:t>confusion</a:t>
            </a:r>
            <a:r>
              <a:rPr spc="10" dirty="0"/>
              <a:t> </a:t>
            </a:r>
            <a:r>
              <a:rPr spc="-5" dirty="0"/>
              <a:t>matrix</a:t>
            </a:r>
            <a:r>
              <a:rPr spc="15" dirty="0"/>
              <a:t> </a:t>
            </a:r>
            <a:r>
              <a:rPr spc="-10" dirty="0"/>
              <a:t>offers</a:t>
            </a:r>
            <a:r>
              <a:rPr spc="10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-5" dirty="0"/>
              <a:t>summary</a:t>
            </a:r>
            <a:r>
              <a:rPr spc="10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spc="-5" dirty="0"/>
              <a:t>the</a:t>
            </a:r>
            <a:r>
              <a:rPr spc="15" dirty="0"/>
              <a:t> </a:t>
            </a:r>
            <a:r>
              <a:rPr spc="-5" dirty="0"/>
              <a:t>model's</a:t>
            </a:r>
            <a:r>
              <a:rPr spc="5" dirty="0"/>
              <a:t> </a:t>
            </a:r>
            <a:r>
              <a:rPr spc="-5" dirty="0"/>
              <a:t>performance.</a:t>
            </a:r>
            <a:r>
              <a:rPr spc="-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5" dirty="0"/>
              <a:t>confusion </a:t>
            </a:r>
            <a:r>
              <a:rPr spc="-434" dirty="0"/>
              <a:t> </a:t>
            </a:r>
            <a:r>
              <a:rPr spc="-5" dirty="0"/>
              <a:t>matrix</a:t>
            </a:r>
            <a:r>
              <a:rPr spc="5" dirty="0"/>
              <a:t> </a:t>
            </a:r>
            <a:r>
              <a:rPr dirty="0"/>
              <a:t>for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logistic</a:t>
            </a:r>
            <a:r>
              <a:rPr spc="10" dirty="0"/>
              <a:t> </a:t>
            </a:r>
            <a:r>
              <a:rPr spc="-5" dirty="0"/>
              <a:t>regression</a:t>
            </a:r>
            <a:r>
              <a:rPr spc="10" dirty="0"/>
              <a:t> </a:t>
            </a:r>
            <a:r>
              <a:rPr spc="-5" dirty="0"/>
              <a:t>model</a:t>
            </a:r>
            <a:r>
              <a:rPr dirty="0"/>
              <a:t> has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high</a:t>
            </a:r>
            <a:r>
              <a:rPr spc="10" dirty="0"/>
              <a:t> </a:t>
            </a:r>
            <a:r>
              <a:rPr spc="-5" dirty="0"/>
              <a:t>proportion</a:t>
            </a:r>
            <a:r>
              <a:rPr spc="1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5" dirty="0"/>
              <a:t>true</a:t>
            </a:r>
            <a:r>
              <a:rPr spc="10" dirty="0"/>
              <a:t> </a:t>
            </a:r>
            <a:r>
              <a:rPr spc="-5" dirty="0"/>
              <a:t>positives</a:t>
            </a:r>
            <a:r>
              <a:rPr dirty="0"/>
              <a:t> and</a:t>
            </a:r>
            <a:r>
              <a:rPr spc="10" dirty="0"/>
              <a:t> </a:t>
            </a:r>
            <a:r>
              <a:rPr spc="-5" dirty="0"/>
              <a:t>true</a:t>
            </a:r>
            <a:r>
              <a:rPr spc="10" dirty="0"/>
              <a:t> </a:t>
            </a:r>
            <a:r>
              <a:rPr spc="-5" dirty="0"/>
              <a:t>negatives </a:t>
            </a:r>
            <a:r>
              <a:rPr dirty="0"/>
              <a:t> and a </a:t>
            </a:r>
            <a:r>
              <a:rPr spc="-5" dirty="0"/>
              <a:t>low</a:t>
            </a:r>
            <a:r>
              <a:rPr dirty="0"/>
              <a:t> </a:t>
            </a:r>
            <a:r>
              <a:rPr spc="-5" dirty="0"/>
              <a:t>proportion</a:t>
            </a:r>
            <a:r>
              <a:rPr dirty="0"/>
              <a:t> of </a:t>
            </a:r>
            <a:r>
              <a:rPr spc="-5" dirty="0"/>
              <a:t>false</a:t>
            </a:r>
            <a:r>
              <a:rPr dirty="0"/>
              <a:t> </a:t>
            </a:r>
            <a:r>
              <a:rPr spc="-5" dirty="0"/>
              <a:t>positives </a:t>
            </a:r>
            <a:r>
              <a:rPr dirty="0"/>
              <a:t>and </a:t>
            </a:r>
            <a:r>
              <a:rPr spc="-5" dirty="0"/>
              <a:t>false</a:t>
            </a:r>
            <a:r>
              <a:rPr spc="5" dirty="0"/>
              <a:t> </a:t>
            </a:r>
            <a:r>
              <a:rPr spc="-5" dirty="0"/>
              <a:t>negatives.</a:t>
            </a:r>
          </a:p>
          <a:p>
            <a:pPr marL="407670" marR="114935" indent="-228600">
              <a:lnSpc>
                <a:spcPts val="2400"/>
              </a:lnSpc>
              <a:buClr>
                <a:srgbClr val="B71E42"/>
              </a:buClr>
              <a:buFont typeface="Arial MT"/>
              <a:buChar char="•"/>
              <a:tabLst>
                <a:tab pos="407670" algn="l"/>
                <a:tab pos="408305" algn="l"/>
              </a:tabLst>
            </a:pPr>
            <a:r>
              <a:rPr spc="-5" dirty="0"/>
              <a:t>Overall,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5" dirty="0"/>
              <a:t> </a:t>
            </a:r>
            <a:r>
              <a:rPr spc="-5" dirty="0"/>
              <a:t>logistic</a:t>
            </a:r>
            <a:r>
              <a:rPr spc="15" dirty="0"/>
              <a:t> </a:t>
            </a:r>
            <a:r>
              <a:rPr spc="-5" dirty="0"/>
              <a:t>regression</a:t>
            </a:r>
            <a:r>
              <a:rPr spc="10" dirty="0"/>
              <a:t> </a:t>
            </a:r>
            <a:r>
              <a:rPr spc="-5" dirty="0"/>
              <a:t>model</a:t>
            </a:r>
            <a:r>
              <a:rPr spc="10" dirty="0"/>
              <a:t> </a:t>
            </a:r>
            <a:r>
              <a:rPr spc="-5" dirty="0"/>
              <a:t>outperforms</a:t>
            </a:r>
            <a:r>
              <a:rPr spc="10" dirty="0"/>
              <a:t> </a:t>
            </a:r>
            <a:r>
              <a:rPr spc="-5" dirty="0"/>
              <a:t>other</a:t>
            </a:r>
            <a:r>
              <a:rPr spc="15" dirty="0"/>
              <a:t> </a:t>
            </a:r>
            <a:r>
              <a:rPr spc="-5" dirty="0"/>
              <a:t>models</a:t>
            </a:r>
            <a:r>
              <a:rPr spc="5" dirty="0"/>
              <a:t> </a:t>
            </a:r>
            <a:r>
              <a:rPr spc="-5" dirty="0"/>
              <a:t>across</a:t>
            </a:r>
            <a:r>
              <a:rPr spc="10" dirty="0"/>
              <a:t> </a:t>
            </a:r>
            <a:r>
              <a:rPr spc="-5" dirty="0"/>
              <a:t>all</a:t>
            </a:r>
            <a:r>
              <a:rPr spc="10" dirty="0"/>
              <a:t> </a:t>
            </a:r>
            <a:r>
              <a:rPr spc="-5" dirty="0"/>
              <a:t>assessment</a:t>
            </a:r>
            <a:r>
              <a:rPr spc="5" dirty="0"/>
              <a:t> </a:t>
            </a:r>
            <a:r>
              <a:rPr spc="-5" dirty="0"/>
              <a:t>measures. </a:t>
            </a:r>
            <a:r>
              <a:rPr dirty="0"/>
              <a:t> The</a:t>
            </a:r>
            <a:r>
              <a:rPr spc="10" dirty="0"/>
              <a:t> </a:t>
            </a:r>
            <a:r>
              <a:rPr spc="-5" dirty="0"/>
              <a:t>logistic</a:t>
            </a:r>
            <a:r>
              <a:rPr spc="10" dirty="0"/>
              <a:t> </a:t>
            </a:r>
            <a:r>
              <a:rPr spc="-5" dirty="0"/>
              <a:t>regression</a:t>
            </a:r>
            <a:r>
              <a:rPr spc="10" dirty="0"/>
              <a:t> </a:t>
            </a:r>
            <a:r>
              <a:rPr spc="-5" dirty="0"/>
              <a:t>model</a:t>
            </a:r>
            <a:r>
              <a:rPr spc="5" dirty="0"/>
              <a:t> </a:t>
            </a:r>
            <a:r>
              <a:rPr spc="-5" dirty="0"/>
              <a:t>is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most</a:t>
            </a:r>
            <a:r>
              <a:rPr spc="10" dirty="0"/>
              <a:t> </a:t>
            </a:r>
            <a:r>
              <a:rPr spc="-5" dirty="0"/>
              <a:t>accurate</a:t>
            </a:r>
            <a:r>
              <a:rPr spc="10" dirty="0"/>
              <a:t> </a:t>
            </a:r>
            <a:r>
              <a:rPr spc="-5" dirty="0"/>
              <a:t>model</a:t>
            </a:r>
            <a:r>
              <a:rPr spc="5" dirty="0"/>
              <a:t> </a:t>
            </a:r>
            <a:r>
              <a:rPr dirty="0"/>
              <a:t>for</a:t>
            </a:r>
            <a:r>
              <a:rPr spc="10" dirty="0"/>
              <a:t> </a:t>
            </a:r>
            <a:r>
              <a:rPr spc="-5" dirty="0"/>
              <a:t>predicting</a:t>
            </a:r>
            <a:r>
              <a:rPr spc="10" dirty="0"/>
              <a:t> </a:t>
            </a:r>
            <a:r>
              <a:rPr spc="-5" dirty="0"/>
              <a:t>employee</a:t>
            </a:r>
            <a:r>
              <a:rPr spc="10" dirty="0"/>
              <a:t> </a:t>
            </a:r>
            <a:r>
              <a:rPr spc="-5" dirty="0"/>
              <a:t>attrition,</a:t>
            </a:r>
            <a:r>
              <a:rPr spc="10" dirty="0"/>
              <a:t> </a:t>
            </a:r>
            <a:r>
              <a:rPr spc="-5" dirty="0"/>
              <a:t>it</a:t>
            </a:r>
            <a:r>
              <a:rPr spc="10" dirty="0"/>
              <a:t> </a:t>
            </a:r>
            <a:r>
              <a:rPr spc="-5" dirty="0"/>
              <a:t>may </a:t>
            </a:r>
            <a:r>
              <a:rPr spc="-434" dirty="0"/>
              <a:t> </a:t>
            </a:r>
            <a:r>
              <a:rPr dirty="0"/>
              <a:t>be</a:t>
            </a:r>
            <a:r>
              <a:rPr spc="-5" dirty="0"/>
              <a:t> said.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7775"/>
              <a:ext cx="12192000" cy="4840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128412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1"/>
                  </a:lnTo>
                </a:path>
              </a:pathLst>
            </a:custGeom>
            <a:ln w="12700">
              <a:solidFill>
                <a:srgbClr val="0000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3896" y="1847088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>
                  <a:moveTo>
                    <a:pt x="0" y="0"/>
                  </a:moveTo>
                  <a:lnTo>
                    <a:pt x="9607522" y="1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02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CONCLUSION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30319" y="1988820"/>
            <a:ext cx="9072245" cy="3530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8600">
              <a:lnSpc>
                <a:spcPct val="119700"/>
              </a:lnSpc>
              <a:spcBef>
                <a:spcPts val="110"/>
              </a:spcBef>
              <a:buClr>
                <a:srgbClr val="B71E42"/>
              </a:buClr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As a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result,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can be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said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 the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 consistently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beat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others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performed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well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across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all assessment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measures,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making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best 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 for forecasting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staff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attrition.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businesses 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trying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forecast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stop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staff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loss,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insights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gleaned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from this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initiative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might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helpful.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1767"/>
              <a:ext cx="12188952" cy="566623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09011" y="3028188"/>
            <a:ext cx="2667000" cy="958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500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200" b="1" spc="-24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200" b="1" spc="-23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200" b="1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RE-  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CE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SS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ING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38421" y="1350263"/>
            <a:ext cx="2094864" cy="3907790"/>
            <a:chOff x="4638421" y="1350263"/>
            <a:chExt cx="2094864" cy="3907790"/>
          </a:xfrm>
        </p:grpSpPr>
        <p:sp>
          <p:nvSpPr>
            <p:cNvPr id="7" name="object 7"/>
            <p:cNvSpPr/>
            <p:nvPr/>
          </p:nvSpPr>
          <p:spPr>
            <a:xfrm>
              <a:off x="4654296" y="1600200"/>
              <a:ext cx="0" cy="3657600"/>
            </a:xfrm>
            <a:custGeom>
              <a:avLst/>
              <a:gdLst/>
              <a:ahLst/>
              <a:cxnLst/>
              <a:rect l="l" t="t" r="r" b="b"/>
              <a:pathLst>
                <a:path h="3657600">
                  <a:moveTo>
                    <a:pt x="0" y="0"/>
                  </a:moveTo>
                  <a:lnTo>
                    <a:pt x="1" y="3657600"/>
                  </a:lnTo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6" y="1350263"/>
              <a:ext cx="615695" cy="612648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6119336" y="1351172"/>
            <a:ext cx="610870" cy="610870"/>
          </a:xfrm>
          <a:custGeom>
            <a:avLst/>
            <a:gdLst/>
            <a:ahLst/>
            <a:cxnLst/>
            <a:rect l="l" t="t" r="r" b="b"/>
            <a:pathLst>
              <a:path w="610870" h="610869">
                <a:moveTo>
                  <a:pt x="0" y="0"/>
                </a:moveTo>
                <a:lnTo>
                  <a:pt x="610664" y="0"/>
                </a:lnTo>
                <a:lnTo>
                  <a:pt x="610664" y="610664"/>
                </a:lnTo>
                <a:lnTo>
                  <a:pt x="0" y="610664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35123" y="2240279"/>
            <a:ext cx="1379220" cy="14884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065" marR="5080" algn="ctr">
              <a:lnSpc>
                <a:spcPct val="96600"/>
              </a:lnSpc>
              <a:spcBef>
                <a:spcPts val="145"/>
              </a:spcBef>
            </a:pPr>
            <a:r>
              <a:rPr sz="110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ny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17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nv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ng 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s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hi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h,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e  un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nt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analysis.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05911" y="1343234"/>
            <a:ext cx="626745" cy="626745"/>
            <a:chOff x="7705911" y="1343234"/>
            <a:chExt cx="626745" cy="62674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1440" y="1350264"/>
              <a:ext cx="615696" cy="6126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713849" y="1351172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69">
                  <a:moveTo>
                    <a:pt x="0" y="0"/>
                  </a:moveTo>
                  <a:lnTo>
                    <a:pt x="610664" y="0"/>
                  </a:lnTo>
                  <a:lnTo>
                    <a:pt x="610664" y="610664"/>
                  </a:lnTo>
                  <a:lnTo>
                    <a:pt x="0" y="61066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332395" y="2240279"/>
            <a:ext cx="1374140" cy="19824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ctr">
              <a:lnSpc>
                <a:spcPct val="97000"/>
              </a:lnSpc>
              <a:spcBef>
                <a:spcPts val="140"/>
              </a:spcBef>
            </a:pPr>
            <a:r>
              <a:rPr sz="1100" b="1" spc="20" dirty="0">
                <a:solidFill>
                  <a:srgbClr val="FFFFFF"/>
                </a:solidFill>
                <a:latin typeface="Trebuchet MS"/>
                <a:cs typeface="Trebuchet MS"/>
              </a:rPr>
              <a:t>Removing </a:t>
            </a:r>
            <a:r>
              <a:rPr sz="11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5" dirty="0">
                <a:solidFill>
                  <a:srgbClr val="FFFFFF"/>
                </a:solidFill>
                <a:latin typeface="Trebuchet MS"/>
                <a:cs typeface="Trebuchet MS"/>
              </a:rPr>
              <a:t>Unnecessary </a:t>
            </a:r>
            <a:r>
              <a:rPr sz="11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15" dirty="0">
                <a:solidFill>
                  <a:srgbClr val="FFFFFF"/>
                </a:solidFill>
                <a:latin typeface="Trebuchet MS"/>
                <a:cs typeface="Trebuchet MS"/>
              </a:rPr>
              <a:t>Variables: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started </a:t>
            </a:r>
            <a:r>
              <a:rPr sz="11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1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ny 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ble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n'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nt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ur 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ult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he 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ple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xi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he 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105" dirty="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45" dirty="0">
                <a:solidFill>
                  <a:srgbClr val="FFFFFF"/>
                </a:solidFill>
                <a:latin typeface="Trebuchet MS"/>
                <a:cs typeface="Trebuchet MS"/>
              </a:rPr>
              <a:t>' 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pe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nc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enhanced.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00423" y="1343234"/>
            <a:ext cx="626745" cy="626745"/>
            <a:chOff x="9300423" y="1343234"/>
            <a:chExt cx="626745" cy="62674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5543" y="1350264"/>
              <a:ext cx="615696" cy="6126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08360" y="1351172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69">
                  <a:moveTo>
                    <a:pt x="0" y="0"/>
                  </a:moveTo>
                  <a:lnTo>
                    <a:pt x="610664" y="0"/>
                  </a:lnTo>
                  <a:lnTo>
                    <a:pt x="610664" y="610664"/>
                  </a:lnTo>
                  <a:lnTo>
                    <a:pt x="0" y="61066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27351" y="2240279"/>
            <a:ext cx="1372870" cy="6750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ctr">
              <a:lnSpc>
                <a:spcPct val="95800"/>
              </a:lnSpc>
              <a:spcBef>
                <a:spcPts val="155"/>
              </a:spcBef>
            </a:pP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Identifying </a:t>
            </a:r>
            <a:r>
              <a:rPr sz="1100" b="1" spc="15" dirty="0">
                <a:solidFill>
                  <a:srgbClr val="FFFFFF"/>
                </a:solidFill>
                <a:latin typeface="Trebuchet MS"/>
                <a:cs typeface="Trebuchet MS"/>
              </a:rPr>
              <a:t>Missing </a:t>
            </a:r>
            <a:r>
              <a:rPr sz="11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1100" b="1" spc="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2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ny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ue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783038" y="4848355"/>
            <a:ext cx="626745" cy="626745"/>
            <a:chOff x="8783038" y="4848355"/>
            <a:chExt cx="626745" cy="62674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0432" y="4855464"/>
              <a:ext cx="612648" cy="6126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790975" y="4856293"/>
              <a:ext cx="610870" cy="610870"/>
            </a:xfrm>
            <a:custGeom>
              <a:avLst/>
              <a:gdLst/>
              <a:ahLst/>
              <a:cxnLst/>
              <a:rect l="l" t="t" r="r" b="b"/>
              <a:pathLst>
                <a:path w="610870" h="610870">
                  <a:moveTo>
                    <a:pt x="0" y="0"/>
                  </a:moveTo>
                  <a:lnTo>
                    <a:pt x="610664" y="0"/>
                  </a:lnTo>
                  <a:lnTo>
                    <a:pt x="610664" y="610664"/>
                  </a:lnTo>
                  <a:lnTo>
                    <a:pt x="0" y="610664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328744" y="4602479"/>
            <a:ext cx="1381125" cy="198247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160"/>
              </a:spcBef>
            </a:pPr>
            <a:r>
              <a:rPr sz="1100" b="1" spc="15" dirty="0">
                <a:solidFill>
                  <a:srgbClr val="FFFFFF"/>
                </a:solidFill>
                <a:latin typeface="Trebuchet MS"/>
                <a:cs typeface="Trebuchet MS"/>
              </a:rPr>
              <a:t>Looking</a:t>
            </a:r>
            <a:r>
              <a:rPr sz="11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100" b="1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Trebuchet MS"/>
                <a:cs typeface="Trebuchet MS"/>
              </a:rPr>
              <a:t>Outliers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1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looked 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ts val="1140"/>
              </a:lnSpc>
            </a:pPr>
            <a:r>
              <a:rPr sz="1100" spc="2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ni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  <a:p>
            <a:pPr marL="52069" marR="44450" indent="-635" algn="ctr">
              <a:lnSpc>
                <a:spcPct val="97400"/>
              </a:lnSpc>
              <a:spcBef>
                <a:spcPts val="20"/>
              </a:spcBef>
            </a:pP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hem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ul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114" dirty="0">
                <a:solidFill>
                  <a:srgbClr val="FFFFFF"/>
                </a:solidFill>
                <a:latin typeface="Trebuchet MS"/>
                <a:cs typeface="Trebuchet MS"/>
              </a:rPr>
              <a:t>ffe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1100" spc="-105" dirty="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ny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he 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pl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s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nd  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box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plots.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91767"/>
              <a:ext cx="12188952" cy="566623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09011" y="2808732"/>
            <a:ext cx="2372360" cy="946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410"/>
              </a:lnSpc>
              <a:spcBef>
                <a:spcPts val="570"/>
              </a:spcBef>
            </a:pPr>
            <a:r>
              <a:rPr sz="3200" spc="4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3200" spc="-85" dirty="0">
                <a:solidFill>
                  <a:srgbClr val="FFFFFF"/>
                </a:solidFill>
                <a:latin typeface="Trebuchet MS"/>
                <a:cs typeface="Trebuchet MS"/>
              </a:rPr>
              <a:t>PRE- </a:t>
            </a:r>
            <a:r>
              <a:rPr sz="3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200" spc="-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200" spc="4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spc="34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spc="-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spc="-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-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spc="18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200" spc="2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38421" y="1600200"/>
            <a:ext cx="4360545" cy="3657600"/>
            <a:chOff x="4638421" y="1600200"/>
            <a:chExt cx="4360545" cy="3657600"/>
          </a:xfrm>
        </p:grpSpPr>
        <p:sp>
          <p:nvSpPr>
            <p:cNvPr id="7" name="object 7"/>
            <p:cNvSpPr/>
            <p:nvPr/>
          </p:nvSpPr>
          <p:spPr>
            <a:xfrm>
              <a:off x="4654296" y="1600200"/>
              <a:ext cx="0" cy="3657600"/>
            </a:xfrm>
            <a:custGeom>
              <a:avLst/>
              <a:gdLst/>
              <a:ahLst/>
              <a:cxnLst/>
              <a:rect l="l" t="t" r="r" b="b"/>
              <a:pathLst>
                <a:path h="3657600">
                  <a:moveTo>
                    <a:pt x="0" y="0"/>
                  </a:moveTo>
                  <a:lnTo>
                    <a:pt x="1" y="3657600"/>
                  </a:lnTo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2794" y="2290047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79" h="830580">
                  <a:moveTo>
                    <a:pt x="415061" y="0"/>
                  </a:moveTo>
                  <a:lnTo>
                    <a:pt x="366656" y="2792"/>
                  </a:lnTo>
                  <a:lnTo>
                    <a:pt x="319891" y="10962"/>
                  </a:lnTo>
                  <a:lnTo>
                    <a:pt x="275078" y="24197"/>
                  </a:lnTo>
                  <a:lnTo>
                    <a:pt x="232527" y="42187"/>
                  </a:lnTo>
                  <a:lnTo>
                    <a:pt x="192551" y="64619"/>
                  </a:lnTo>
                  <a:lnTo>
                    <a:pt x="155461" y="91184"/>
                  </a:lnTo>
                  <a:lnTo>
                    <a:pt x="121568" y="121568"/>
                  </a:lnTo>
                  <a:lnTo>
                    <a:pt x="91184" y="155461"/>
                  </a:lnTo>
                  <a:lnTo>
                    <a:pt x="64619" y="192551"/>
                  </a:lnTo>
                  <a:lnTo>
                    <a:pt x="42187" y="232527"/>
                  </a:lnTo>
                  <a:lnTo>
                    <a:pt x="24197" y="275078"/>
                  </a:lnTo>
                  <a:lnTo>
                    <a:pt x="10962" y="319891"/>
                  </a:lnTo>
                  <a:lnTo>
                    <a:pt x="2792" y="366656"/>
                  </a:lnTo>
                  <a:lnTo>
                    <a:pt x="0" y="415061"/>
                  </a:lnTo>
                  <a:lnTo>
                    <a:pt x="2792" y="463466"/>
                  </a:lnTo>
                  <a:lnTo>
                    <a:pt x="10962" y="510231"/>
                  </a:lnTo>
                  <a:lnTo>
                    <a:pt x="24197" y="555044"/>
                  </a:lnTo>
                  <a:lnTo>
                    <a:pt x="42187" y="597595"/>
                  </a:lnTo>
                  <a:lnTo>
                    <a:pt x="64619" y="637571"/>
                  </a:lnTo>
                  <a:lnTo>
                    <a:pt x="91184" y="674661"/>
                  </a:lnTo>
                  <a:lnTo>
                    <a:pt x="121568" y="708554"/>
                  </a:lnTo>
                  <a:lnTo>
                    <a:pt x="155461" y="738939"/>
                  </a:lnTo>
                  <a:lnTo>
                    <a:pt x="192551" y="765503"/>
                  </a:lnTo>
                  <a:lnTo>
                    <a:pt x="232527" y="787936"/>
                  </a:lnTo>
                  <a:lnTo>
                    <a:pt x="275078" y="805926"/>
                  </a:lnTo>
                  <a:lnTo>
                    <a:pt x="319891" y="819161"/>
                  </a:lnTo>
                  <a:lnTo>
                    <a:pt x="366656" y="827331"/>
                  </a:lnTo>
                  <a:lnTo>
                    <a:pt x="415061" y="830124"/>
                  </a:lnTo>
                  <a:lnTo>
                    <a:pt x="463466" y="827331"/>
                  </a:lnTo>
                  <a:lnTo>
                    <a:pt x="510231" y="819161"/>
                  </a:lnTo>
                  <a:lnTo>
                    <a:pt x="555044" y="805926"/>
                  </a:lnTo>
                  <a:lnTo>
                    <a:pt x="597595" y="787936"/>
                  </a:lnTo>
                  <a:lnTo>
                    <a:pt x="637571" y="765503"/>
                  </a:lnTo>
                  <a:lnTo>
                    <a:pt x="674661" y="738939"/>
                  </a:lnTo>
                  <a:lnTo>
                    <a:pt x="708554" y="708554"/>
                  </a:lnTo>
                  <a:lnTo>
                    <a:pt x="738939" y="674661"/>
                  </a:lnTo>
                  <a:lnTo>
                    <a:pt x="765503" y="637571"/>
                  </a:lnTo>
                  <a:lnTo>
                    <a:pt x="787936" y="597595"/>
                  </a:lnTo>
                  <a:lnTo>
                    <a:pt x="805926" y="555044"/>
                  </a:lnTo>
                  <a:lnTo>
                    <a:pt x="819161" y="510231"/>
                  </a:lnTo>
                  <a:lnTo>
                    <a:pt x="827331" y="463466"/>
                  </a:lnTo>
                  <a:lnTo>
                    <a:pt x="830124" y="415061"/>
                  </a:lnTo>
                  <a:lnTo>
                    <a:pt x="827331" y="366656"/>
                  </a:lnTo>
                  <a:lnTo>
                    <a:pt x="819161" y="319891"/>
                  </a:lnTo>
                  <a:lnTo>
                    <a:pt x="805926" y="275078"/>
                  </a:lnTo>
                  <a:lnTo>
                    <a:pt x="787936" y="232527"/>
                  </a:lnTo>
                  <a:lnTo>
                    <a:pt x="765503" y="192551"/>
                  </a:lnTo>
                  <a:lnTo>
                    <a:pt x="738939" y="155461"/>
                  </a:lnTo>
                  <a:lnTo>
                    <a:pt x="708554" y="121568"/>
                  </a:lnTo>
                  <a:lnTo>
                    <a:pt x="674661" y="91184"/>
                  </a:lnTo>
                  <a:lnTo>
                    <a:pt x="637571" y="64619"/>
                  </a:lnTo>
                  <a:lnTo>
                    <a:pt x="597595" y="42187"/>
                  </a:lnTo>
                  <a:lnTo>
                    <a:pt x="555044" y="24197"/>
                  </a:lnTo>
                  <a:lnTo>
                    <a:pt x="510231" y="10962"/>
                  </a:lnTo>
                  <a:lnTo>
                    <a:pt x="463466" y="2792"/>
                  </a:lnTo>
                  <a:lnTo>
                    <a:pt x="415061" y="0"/>
                  </a:lnTo>
                  <a:close/>
                </a:path>
              </a:pathLst>
            </a:custGeom>
            <a:solidFill>
              <a:srgbClr val="E6C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5296" y="2462783"/>
              <a:ext cx="484631" cy="4846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37119" y="2464372"/>
              <a:ext cx="481965" cy="481965"/>
            </a:xfrm>
            <a:custGeom>
              <a:avLst/>
              <a:gdLst/>
              <a:ahLst/>
              <a:cxnLst/>
              <a:rect l="l" t="t" r="r" b="b"/>
              <a:pathLst>
                <a:path w="481964" h="481964">
                  <a:moveTo>
                    <a:pt x="0" y="0"/>
                  </a:moveTo>
                  <a:lnTo>
                    <a:pt x="481472" y="0"/>
                  </a:lnTo>
                  <a:lnTo>
                    <a:pt x="481472" y="481472"/>
                  </a:lnTo>
                  <a:lnTo>
                    <a:pt x="0" y="48147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68468" y="2290047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79" h="830580">
                  <a:moveTo>
                    <a:pt x="415061" y="0"/>
                  </a:moveTo>
                  <a:lnTo>
                    <a:pt x="366656" y="2792"/>
                  </a:lnTo>
                  <a:lnTo>
                    <a:pt x="319891" y="10962"/>
                  </a:lnTo>
                  <a:lnTo>
                    <a:pt x="275078" y="24197"/>
                  </a:lnTo>
                  <a:lnTo>
                    <a:pt x="232527" y="42187"/>
                  </a:lnTo>
                  <a:lnTo>
                    <a:pt x="192551" y="64619"/>
                  </a:lnTo>
                  <a:lnTo>
                    <a:pt x="155461" y="91184"/>
                  </a:lnTo>
                  <a:lnTo>
                    <a:pt x="121568" y="121568"/>
                  </a:lnTo>
                  <a:lnTo>
                    <a:pt x="91184" y="155461"/>
                  </a:lnTo>
                  <a:lnTo>
                    <a:pt x="64619" y="192551"/>
                  </a:lnTo>
                  <a:lnTo>
                    <a:pt x="42187" y="232527"/>
                  </a:lnTo>
                  <a:lnTo>
                    <a:pt x="24197" y="275078"/>
                  </a:lnTo>
                  <a:lnTo>
                    <a:pt x="10962" y="319891"/>
                  </a:lnTo>
                  <a:lnTo>
                    <a:pt x="2792" y="366656"/>
                  </a:lnTo>
                  <a:lnTo>
                    <a:pt x="0" y="415061"/>
                  </a:lnTo>
                  <a:lnTo>
                    <a:pt x="2792" y="463466"/>
                  </a:lnTo>
                  <a:lnTo>
                    <a:pt x="10962" y="510231"/>
                  </a:lnTo>
                  <a:lnTo>
                    <a:pt x="24197" y="555044"/>
                  </a:lnTo>
                  <a:lnTo>
                    <a:pt x="42187" y="597595"/>
                  </a:lnTo>
                  <a:lnTo>
                    <a:pt x="64619" y="637571"/>
                  </a:lnTo>
                  <a:lnTo>
                    <a:pt x="91184" y="674661"/>
                  </a:lnTo>
                  <a:lnTo>
                    <a:pt x="121568" y="708554"/>
                  </a:lnTo>
                  <a:lnTo>
                    <a:pt x="155461" y="738939"/>
                  </a:lnTo>
                  <a:lnTo>
                    <a:pt x="192551" y="765503"/>
                  </a:lnTo>
                  <a:lnTo>
                    <a:pt x="232527" y="787936"/>
                  </a:lnTo>
                  <a:lnTo>
                    <a:pt x="275078" y="805926"/>
                  </a:lnTo>
                  <a:lnTo>
                    <a:pt x="319891" y="819161"/>
                  </a:lnTo>
                  <a:lnTo>
                    <a:pt x="366656" y="827331"/>
                  </a:lnTo>
                  <a:lnTo>
                    <a:pt x="415061" y="830124"/>
                  </a:lnTo>
                  <a:lnTo>
                    <a:pt x="463466" y="827331"/>
                  </a:lnTo>
                  <a:lnTo>
                    <a:pt x="510231" y="819161"/>
                  </a:lnTo>
                  <a:lnTo>
                    <a:pt x="555044" y="805926"/>
                  </a:lnTo>
                  <a:lnTo>
                    <a:pt x="597595" y="787936"/>
                  </a:lnTo>
                  <a:lnTo>
                    <a:pt x="637571" y="765503"/>
                  </a:lnTo>
                  <a:lnTo>
                    <a:pt x="674661" y="738939"/>
                  </a:lnTo>
                  <a:lnTo>
                    <a:pt x="708554" y="708554"/>
                  </a:lnTo>
                  <a:lnTo>
                    <a:pt x="738938" y="674661"/>
                  </a:lnTo>
                  <a:lnTo>
                    <a:pt x="765502" y="637571"/>
                  </a:lnTo>
                  <a:lnTo>
                    <a:pt x="787935" y="597595"/>
                  </a:lnTo>
                  <a:lnTo>
                    <a:pt x="805925" y="555044"/>
                  </a:lnTo>
                  <a:lnTo>
                    <a:pt x="819160" y="510231"/>
                  </a:lnTo>
                  <a:lnTo>
                    <a:pt x="827330" y="463466"/>
                  </a:lnTo>
                  <a:lnTo>
                    <a:pt x="830122" y="415061"/>
                  </a:lnTo>
                  <a:lnTo>
                    <a:pt x="827330" y="366656"/>
                  </a:lnTo>
                  <a:lnTo>
                    <a:pt x="819160" y="319891"/>
                  </a:lnTo>
                  <a:lnTo>
                    <a:pt x="805925" y="275078"/>
                  </a:lnTo>
                  <a:lnTo>
                    <a:pt x="787935" y="232527"/>
                  </a:lnTo>
                  <a:lnTo>
                    <a:pt x="765502" y="192551"/>
                  </a:lnTo>
                  <a:lnTo>
                    <a:pt x="738938" y="155461"/>
                  </a:lnTo>
                  <a:lnTo>
                    <a:pt x="708554" y="121568"/>
                  </a:lnTo>
                  <a:lnTo>
                    <a:pt x="674661" y="91184"/>
                  </a:lnTo>
                  <a:lnTo>
                    <a:pt x="637571" y="64619"/>
                  </a:lnTo>
                  <a:lnTo>
                    <a:pt x="597595" y="42187"/>
                  </a:lnTo>
                  <a:lnTo>
                    <a:pt x="555044" y="24197"/>
                  </a:lnTo>
                  <a:lnTo>
                    <a:pt x="510231" y="10962"/>
                  </a:lnTo>
                  <a:lnTo>
                    <a:pt x="463466" y="2792"/>
                  </a:lnTo>
                  <a:lnTo>
                    <a:pt x="415061" y="0"/>
                  </a:lnTo>
                  <a:close/>
                </a:path>
              </a:pathLst>
            </a:custGeom>
            <a:solidFill>
              <a:srgbClr val="E6C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2376" y="2462783"/>
              <a:ext cx="484631" cy="4846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42793" y="2464372"/>
              <a:ext cx="481965" cy="481965"/>
            </a:xfrm>
            <a:custGeom>
              <a:avLst/>
              <a:gdLst/>
              <a:ahLst/>
              <a:cxnLst/>
              <a:rect l="l" t="t" r="r" b="b"/>
              <a:pathLst>
                <a:path w="481965" h="481964">
                  <a:moveTo>
                    <a:pt x="0" y="0"/>
                  </a:moveTo>
                  <a:lnTo>
                    <a:pt x="481472" y="0"/>
                  </a:lnTo>
                  <a:lnTo>
                    <a:pt x="481472" y="481472"/>
                  </a:lnTo>
                  <a:lnTo>
                    <a:pt x="0" y="48147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62794" y="4176731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79" h="830579">
                  <a:moveTo>
                    <a:pt x="415061" y="0"/>
                  </a:moveTo>
                  <a:lnTo>
                    <a:pt x="366656" y="2792"/>
                  </a:lnTo>
                  <a:lnTo>
                    <a:pt x="319891" y="10962"/>
                  </a:lnTo>
                  <a:lnTo>
                    <a:pt x="275078" y="24197"/>
                  </a:lnTo>
                  <a:lnTo>
                    <a:pt x="232527" y="42187"/>
                  </a:lnTo>
                  <a:lnTo>
                    <a:pt x="192551" y="64620"/>
                  </a:lnTo>
                  <a:lnTo>
                    <a:pt x="155461" y="91184"/>
                  </a:lnTo>
                  <a:lnTo>
                    <a:pt x="121568" y="121569"/>
                  </a:lnTo>
                  <a:lnTo>
                    <a:pt x="91184" y="155462"/>
                  </a:lnTo>
                  <a:lnTo>
                    <a:pt x="64619" y="192552"/>
                  </a:lnTo>
                  <a:lnTo>
                    <a:pt x="42187" y="232528"/>
                  </a:lnTo>
                  <a:lnTo>
                    <a:pt x="24197" y="275079"/>
                  </a:lnTo>
                  <a:lnTo>
                    <a:pt x="10962" y="319892"/>
                  </a:lnTo>
                  <a:lnTo>
                    <a:pt x="2792" y="366657"/>
                  </a:lnTo>
                  <a:lnTo>
                    <a:pt x="0" y="415062"/>
                  </a:lnTo>
                  <a:lnTo>
                    <a:pt x="2792" y="463467"/>
                  </a:lnTo>
                  <a:lnTo>
                    <a:pt x="10962" y="510232"/>
                  </a:lnTo>
                  <a:lnTo>
                    <a:pt x="24197" y="555045"/>
                  </a:lnTo>
                  <a:lnTo>
                    <a:pt x="42187" y="597596"/>
                  </a:lnTo>
                  <a:lnTo>
                    <a:pt x="64619" y="637572"/>
                  </a:lnTo>
                  <a:lnTo>
                    <a:pt x="91184" y="674662"/>
                  </a:lnTo>
                  <a:lnTo>
                    <a:pt x="121568" y="708555"/>
                  </a:lnTo>
                  <a:lnTo>
                    <a:pt x="155461" y="738939"/>
                  </a:lnTo>
                  <a:lnTo>
                    <a:pt x="192551" y="765504"/>
                  </a:lnTo>
                  <a:lnTo>
                    <a:pt x="232527" y="787936"/>
                  </a:lnTo>
                  <a:lnTo>
                    <a:pt x="275078" y="805926"/>
                  </a:lnTo>
                  <a:lnTo>
                    <a:pt x="319891" y="819162"/>
                  </a:lnTo>
                  <a:lnTo>
                    <a:pt x="366656" y="827331"/>
                  </a:lnTo>
                  <a:lnTo>
                    <a:pt x="415061" y="830124"/>
                  </a:lnTo>
                  <a:lnTo>
                    <a:pt x="463466" y="827331"/>
                  </a:lnTo>
                  <a:lnTo>
                    <a:pt x="510231" y="819162"/>
                  </a:lnTo>
                  <a:lnTo>
                    <a:pt x="555044" y="805926"/>
                  </a:lnTo>
                  <a:lnTo>
                    <a:pt x="597595" y="787936"/>
                  </a:lnTo>
                  <a:lnTo>
                    <a:pt x="637571" y="765504"/>
                  </a:lnTo>
                  <a:lnTo>
                    <a:pt x="674661" y="738939"/>
                  </a:lnTo>
                  <a:lnTo>
                    <a:pt x="708554" y="708555"/>
                  </a:lnTo>
                  <a:lnTo>
                    <a:pt x="738939" y="674662"/>
                  </a:lnTo>
                  <a:lnTo>
                    <a:pt x="765503" y="637572"/>
                  </a:lnTo>
                  <a:lnTo>
                    <a:pt x="787936" y="597596"/>
                  </a:lnTo>
                  <a:lnTo>
                    <a:pt x="805926" y="555045"/>
                  </a:lnTo>
                  <a:lnTo>
                    <a:pt x="819161" y="510232"/>
                  </a:lnTo>
                  <a:lnTo>
                    <a:pt x="827331" y="463467"/>
                  </a:lnTo>
                  <a:lnTo>
                    <a:pt x="830124" y="415062"/>
                  </a:lnTo>
                  <a:lnTo>
                    <a:pt x="827331" y="366657"/>
                  </a:lnTo>
                  <a:lnTo>
                    <a:pt x="819161" y="319892"/>
                  </a:lnTo>
                  <a:lnTo>
                    <a:pt x="805926" y="275079"/>
                  </a:lnTo>
                  <a:lnTo>
                    <a:pt x="787936" y="232528"/>
                  </a:lnTo>
                  <a:lnTo>
                    <a:pt x="765503" y="192552"/>
                  </a:lnTo>
                  <a:lnTo>
                    <a:pt x="738939" y="155462"/>
                  </a:lnTo>
                  <a:lnTo>
                    <a:pt x="708554" y="121569"/>
                  </a:lnTo>
                  <a:lnTo>
                    <a:pt x="674661" y="91184"/>
                  </a:lnTo>
                  <a:lnTo>
                    <a:pt x="637571" y="64620"/>
                  </a:lnTo>
                  <a:lnTo>
                    <a:pt x="597595" y="42187"/>
                  </a:lnTo>
                  <a:lnTo>
                    <a:pt x="555044" y="24197"/>
                  </a:lnTo>
                  <a:lnTo>
                    <a:pt x="510231" y="10962"/>
                  </a:lnTo>
                  <a:lnTo>
                    <a:pt x="463466" y="2792"/>
                  </a:lnTo>
                  <a:lnTo>
                    <a:pt x="415061" y="0"/>
                  </a:lnTo>
                  <a:close/>
                </a:path>
              </a:pathLst>
            </a:custGeom>
            <a:solidFill>
              <a:srgbClr val="E6C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5296" y="4349495"/>
              <a:ext cx="484631" cy="4846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37119" y="4351058"/>
              <a:ext cx="481965" cy="481965"/>
            </a:xfrm>
            <a:custGeom>
              <a:avLst/>
              <a:gdLst/>
              <a:ahLst/>
              <a:cxnLst/>
              <a:rect l="l" t="t" r="r" b="b"/>
              <a:pathLst>
                <a:path w="481964" h="481964">
                  <a:moveTo>
                    <a:pt x="0" y="0"/>
                  </a:moveTo>
                  <a:lnTo>
                    <a:pt x="481472" y="0"/>
                  </a:lnTo>
                  <a:lnTo>
                    <a:pt x="481472" y="481472"/>
                  </a:lnTo>
                  <a:lnTo>
                    <a:pt x="0" y="48147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68468" y="4176731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79" h="830579">
                  <a:moveTo>
                    <a:pt x="415061" y="0"/>
                  </a:moveTo>
                  <a:lnTo>
                    <a:pt x="366656" y="2792"/>
                  </a:lnTo>
                  <a:lnTo>
                    <a:pt x="319891" y="10962"/>
                  </a:lnTo>
                  <a:lnTo>
                    <a:pt x="275078" y="24197"/>
                  </a:lnTo>
                  <a:lnTo>
                    <a:pt x="232527" y="42187"/>
                  </a:lnTo>
                  <a:lnTo>
                    <a:pt x="192551" y="64620"/>
                  </a:lnTo>
                  <a:lnTo>
                    <a:pt x="155461" y="91184"/>
                  </a:lnTo>
                  <a:lnTo>
                    <a:pt x="121568" y="121569"/>
                  </a:lnTo>
                  <a:lnTo>
                    <a:pt x="91184" y="155462"/>
                  </a:lnTo>
                  <a:lnTo>
                    <a:pt x="64619" y="192552"/>
                  </a:lnTo>
                  <a:lnTo>
                    <a:pt x="42187" y="232528"/>
                  </a:lnTo>
                  <a:lnTo>
                    <a:pt x="24197" y="275079"/>
                  </a:lnTo>
                  <a:lnTo>
                    <a:pt x="10962" y="319892"/>
                  </a:lnTo>
                  <a:lnTo>
                    <a:pt x="2792" y="366657"/>
                  </a:lnTo>
                  <a:lnTo>
                    <a:pt x="0" y="415062"/>
                  </a:lnTo>
                  <a:lnTo>
                    <a:pt x="2792" y="463467"/>
                  </a:lnTo>
                  <a:lnTo>
                    <a:pt x="10962" y="510232"/>
                  </a:lnTo>
                  <a:lnTo>
                    <a:pt x="24197" y="555045"/>
                  </a:lnTo>
                  <a:lnTo>
                    <a:pt x="42187" y="597596"/>
                  </a:lnTo>
                  <a:lnTo>
                    <a:pt x="64619" y="637572"/>
                  </a:lnTo>
                  <a:lnTo>
                    <a:pt x="91184" y="674662"/>
                  </a:lnTo>
                  <a:lnTo>
                    <a:pt x="121568" y="708555"/>
                  </a:lnTo>
                  <a:lnTo>
                    <a:pt x="155461" y="738939"/>
                  </a:lnTo>
                  <a:lnTo>
                    <a:pt x="192551" y="765504"/>
                  </a:lnTo>
                  <a:lnTo>
                    <a:pt x="232527" y="787936"/>
                  </a:lnTo>
                  <a:lnTo>
                    <a:pt x="275078" y="805926"/>
                  </a:lnTo>
                  <a:lnTo>
                    <a:pt x="319891" y="819162"/>
                  </a:lnTo>
                  <a:lnTo>
                    <a:pt x="366656" y="827331"/>
                  </a:lnTo>
                  <a:lnTo>
                    <a:pt x="415061" y="830124"/>
                  </a:lnTo>
                  <a:lnTo>
                    <a:pt x="463466" y="827331"/>
                  </a:lnTo>
                  <a:lnTo>
                    <a:pt x="510231" y="819162"/>
                  </a:lnTo>
                  <a:lnTo>
                    <a:pt x="555044" y="805926"/>
                  </a:lnTo>
                  <a:lnTo>
                    <a:pt x="597595" y="787936"/>
                  </a:lnTo>
                  <a:lnTo>
                    <a:pt x="637571" y="765504"/>
                  </a:lnTo>
                  <a:lnTo>
                    <a:pt x="674661" y="738939"/>
                  </a:lnTo>
                  <a:lnTo>
                    <a:pt x="708554" y="708555"/>
                  </a:lnTo>
                  <a:lnTo>
                    <a:pt x="738938" y="674662"/>
                  </a:lnTo>
                  <a:lnTo>
                    <a:pt x="765502" y="637572"/>
                  </a:lnTo>
                  <a:lnTo>
                    <a:pt x="787935" y="597596"/>
                  </a:lnTo>
                  <a:lnTo>
                    <a:pt x="805925" y="555045"/>
                  </a:lnTo>
                  <a:lnTo>
                    <a:pt x="819160" y="510232"/>
                  </a:lnTo>
                  <a:lnTo>
                    <a:pt x="827330" y="463467"/>
                  </a:lnTo>
                  <a:lnTo>
                    <a:pt x="830122" y="415062"/>
                  </a:lnTo>
                  <a:lnTo>
                    <a:pt x="827330" y="366657"/>
                  </a:lnTo>
                  <a:lnTo>
                    <a:pt x="819160" y="319892"/>
                  </a:lnTo>
                  <a:lnTo>
                    <a:pt x="805925" y="275079"/>
                  </a:lnTo>
                  <a:lnTo>
                    <a:pt x="787935" y="232528"/>
                  </a:lnTo>
                  <a:lnTo>
                    <a:pt x="765502" y="192552"/>
                  </a:lnTo>
                  <a:lnTo>
                    <a:pt x="738938" y="155462"/>
                  </a:lnTo>
                  <a:lnTo>
                    <a:pt x="708554" y="121569"/>
                  </a:lnTo>
                  <a:lnTo>
                    <a:pt x="674661" y="91184"/>
                  </a:lnTo>
                  <a:lnTo>
                    <a:pt x="637571" y="64620"/>
                  </a:lnTo>
                  <a:lnTo>
                    <a:pt x="597595" y="42187"/>
                  </a:lnTo>
                  <a:lnTo>
                    <a:pt x="555044" y="24197"/>
                  </a:lnTo>
                  <a:lnTo>
                    <a:pt x="510231" y="10962"/>
                  </a:lnTo>
                  <a:lnTo>
                    <a:pt x="463466" y="2792"/>
                  </a:lnTo>
                  <a:lnTo>
                    <a:pt x="415061" y="0"/>
                  </a:lnTo>
                  <a:close/>
                </a:path>
              </a:pathLst>
            </a:custGeom>
            <a:solidFill>
              <a:srgbClr val="E6C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2376" y="4349495"/>
              <a:ext cx="484631" cy="4846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42793" y="4351058"/>
              <a:ext cx="481965" cy="481965"/>
            </a:xfrm>
            <a:custGeom>
              <a:avLst/>
              <a:gdLst/>
              <a:ahLst/>
              <a:cxnLst/>
              <a:rect l="l" t="t" r="r" b="b"/>
              <a:pathLst>
                <a:path w="481965" h="481964">
                  <a:moveTo>
                    <a:pt x="0" y="0"/>
                  </a:moveTo>
                  <a:lnTo>
                    <a:pt x="481472" y="0"/>
                  </a:lnTo>
                  <a:lnTo>
                    <a:pt x="481472" y="481472"/>
                  </a:lnTo>
                  <a:lnTo>
                    <a:pt x="0" y="481472"/>
                  </a:lnTo>
                  <a:lnTo>
                    <a:pt x="0" y="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858102" y="1950720"/>
            <a:ext cx="1978660" cy="14884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96600"/>
              </a:lnSpc>
              <a:spcBef>
                <a:spcPts val="145"/>
              </a:spcBef>
            </a:pPr>
            <a:r>
              <a:rPr sz="1100" b="1" spc="15" dirty="0">
                <a:solidFill>
                  <a:srgbClr val="FFFFFF"/>
                </a:solidFill>
                <a:latin typeface="Trebuchet MS"/>
                <a:cs typeface="Trebuchet MS"/>
              </a:rPr>
              <a:t>Handling</a:t>
            </a:r>
            <a:r>
              <a:rPr sz="11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Trebuchet MS"/>
                <a:cs typeface="Trebuchet MS"/>
              </a:rPr>
              <a:t>Outliers</a:t>
            </a:r>
            <a:r>
              <a:rPr sz="1100" spc="-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After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k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he 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pe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n.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nu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ble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ub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he 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ult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nfl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ue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nc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1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s  n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no 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outliers.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63775" y="2194559"/>
            <a:ext cx="1920239" cy="10039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96700"/>
              </a:lnSpc>
              <a:spcBef>
                <a:spcPts val="140"/>
              </a:spcBef>
            </a:pPr>
            <a:r>
              <a:rPr sz="1100" b="1" spc="15" dirty="0">
                <a:solidFill>
                  <a:srgbClr val="FFFFFF"/>
                </a:solidFill>
                <a:latin typeface="Trebuchet MS"/>
                <a:cs typeface="Trebuchet MS"/>
              </a:rPr>
              <a:t>Converting </a:t>
            </a:r>
            <a:r>
              <a:rPr sz="1100" b="1" spc="10" dirty="0">
                <a:solidFill>
                  <a:srgbClr val="FFFFFF"/>
                </a:solidFill>
                <a:latin typeface="Trebuchet MS"/>
                <a:cs typeface="Trebuchet MS"/>
              </a:rPr>
              <a:t>Categorical </a:t>
            </a:r>
            <a:r>
              <a:rPr sz="11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Variables </a:t>
            </a:r>
            <a:r>
              <a:rPr sz="1100" b="1" spc="-5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1100" b="1" spc="-15" dirty="0">
                <a:solidFill>
                  <a:srgbClr val="FFFFFF"/>
                </a:solidFill>
                <a:latin typeface="Trebuchet MS"/>
                <a:cs typeface="Trebuchet MS"/>
              </a:rPr>
              <a:t>Factors</a:t>
            </a:r>
            <a:r>
              <a:rPr sz="1100" spc="-15" dirty="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ble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nt</a:t>
            </a: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11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-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120" dirty="0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105" dirty="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models.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58102" y="3837432"/>
            <a:ext cx="1969135" cy="148844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73660">
              <a:lnSpc>
                <a:spcPct val="95800"/>
              </a:lnSpc>
              <a:spcBef>
                <a:spcPts val="155"/>
              </a:spcBef>
            </a:pPr>
            <a:r>
              <a:rPr sz="1100" b="1" spc="5" dirty="0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r>
              <a:rPr sz="1100" b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20" dirty="0">
                <a:solidFill>
                  <a:srgbClr val="FFFFFF"/>
                </a:solidFill>
                <a:latin typeface="Trebuchet MS"/>
                <a:cs typeface="Trebuchet MS"/>
              </a:rPr>
              <a:t>Numerical</a:t>
            </a:r>
            <a:r>
              <a:rPr sz="1100" b="1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Variables: </a:t>
            </a:r>
            <a:r>
              <a:rPr sz="1100" b="1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su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he  nu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ble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he  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s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s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  <a:p>
            <a:pPr marL="12700" marR="5080">
              <a:lnSpc>
                <a:spcPct val="96400"/>
              </a:lnSpc>
              <a:spcBef>
                <a:spcPts val="45"/>
              </a:spcBef>
            </a:pP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pi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ne  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ni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45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su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ble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4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qua</a:t>
            </a:r>
            <a:r>
              <a:rPr sz="1100" spc="-90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ug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50" dirty="0">
                <a:solidFill>
                  <a:srgbClr val="FFFFFF"/>
                </a:solidFill>
                <a:latin typeface="Trebuchet MS"/>
                <a:cs typeface="Trebuchet MS"/>
              </a:rPr>
              <a:t>he 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investigation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63775" y="4242816"/>
            <a:ext cx="1930400" cy="6750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95800"/>
              </a:lnSpc>
              <a:spcBef>
                <a:spcPts val="155"/>
              </a:spcBef>
            </a:pPr>
            <a:r>
              <a:rPr sz="1100" b="1" spc="5" dirty="0">
                <a:solidFill>
                  <a:srgbClr val="FFFFFF"/>
                </a:solidFill>
                <a:latin typeface="Trebuchet MS"/>
                <a:cs typeface="Trebuchet MS"/>
              </a:rPr>
              <a:t>Splitting </a:t>
            </a: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00" b="1" spc="20" dirty="0">
                <a:solidFill>
                  <a:srgbClr val="FFFFFF"/>
                </a:solidFill>
                <a:latin typeface="Trebuchet MS"/>
                <a:cs typeface="Trebuchet MS"/>
              </a:rPr>
              <a:t>Dataset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sz="1100" b="1" spc="5" dirty="0">
                <a:solidFill>
                  <a:srgbClr val="FFFFFF"/>
                </a:solidFill>
                <a:latin typeface="Trebuchet MS"/>
                <a:cs typeface="Trebuchet MS"/>
              </a:rPr>
              <a:t> Training</a:t>
            </a:r>
            <a:r>
              <a:rPr sz="11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0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20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r>
              <a:rPr sz="1100" b="1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Trebuchet MS"/>
                <a:cs typeface="Trebuchet MS"/>
              </a:rPr>
              <a:t>Sets:</a:t>
            </a:r>
            <a:r>
              <a:rPr sz="110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Lastly, </a:t>
            </a:r>
            <a:r>
              <a:rPr sz="11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ni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55" dirty="0">
                <a:solidFill>
                  <a:srgbClr val="FFFFFF"/>
                </a:solidFill>
                <a:latin typeface="Trebuchet MS"/>
                <a:cs typeface="Trebuchet MS"/>
              </a:rPr>
              <a:t>nd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00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65" dirty="0">
                <a:solidFill>
                  <a:srgbClr val="FFFFFF"/>
                </a:solidFill>
                <a:latin typeface="Trebuchet MS"/>
                <a:cs typeface="Trebuchet MS"/>
              </a:rPr>
              <a:t>he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1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00" spc="-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100" spc="-16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5EBB-1FCC-90D6-4040-6D2AA09A3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200" y="76200"/>
            <a:ext cx="2438400" cy="492443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7AE56-1DA9-D1E0-EC03-B239F54A9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" t="2701" r="2618" b="13546"/>
          <a:stretch/>
        </p:blipFill>
        <p:spPr>
          <a:xfrm>
            <a:off x="1143000" y="914400"/>
            <a:ext cx="963438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2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5EBB-1FCC-90D6-4040-6D2AA09A3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200" y="76200"/>
            <a:ext cx="2438400" cy="49244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60BDD-FA87-6E87-2D87-3BC8A491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5998" cy="3482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36D58-57BA-3E61-72E8-36B538EDE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E1173-103D-76A4-908A-4D036AD4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0459"/>
            <a:ext cx="6096000" cy="3378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AD96E-4AD8-D3B3-3E3A-E2CFC0502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93"/>
          <a:stretch/>
        </p:blipFill>
        <p:spPr>
          <a:xfrm>
            <a:off x="6096001" y="3429001"/>
            <a:ext cx="6096002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8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5EBB-1FCC-90D6-4040-6D2AA09A3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200" y="76200"/>
            <a:ext cx="2438400" cy="49244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94146-3DA7-6B63-1B72-76FAD732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48400" cy="3691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4A2B5-2B0A-FC63-8DA7-7A64886B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63"/>
            <a:ext cx="5943600" cy="355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3852C-BF30-D056-05BB-F0205A0AD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" y="3714727"/>
            <a:ext cx="6341717" cy="3143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838663-BB3B-35B6-3A4E-F7CE7BC95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79" y="3581400"/>
            <a:ext cx="5845521" cy="337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5EBB-1FCC-90D6-4040-6D2AA09A3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8200" y="76200"/>
            <a:ext cx="2438400" cy="492443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A2B58-C198-8819-AA91-B9CFF30D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50" y="-1"/>
            <a:ext cx="5943599" cy="3233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40D73D-97A7-20D1-C1D8-99EC62AD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1405"/>
            <a:ext cx="6248400" cy="3448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A42A9-9198-C9B8-24E9-97B9DA9C1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3711"/>
            <a:ext cx="5943600" cy="36242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1C442C-4A0D-8C64-4616-ECBBA9F85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1" y="3459480"/>
            <a:ext cx="6248400" cy="33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26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A2B5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2039</Words>
  <Application>Microsoft Office PowerPoint</Application>
  <PresentationFormat>Widescreen</PresentationFormat>
  <Paragraphs>124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MT</vt:lpstr>
      <vt:lpstr>Calibri</vt:lpstr>
      <vt:lpstr>Times New Roman</vt:lpstr>
      <vt:lpstr>Trebuchet MS</vt:lpstr>
      <vt:lpstr>Office Theme</vt:lpstr>
      <vt:lpstr>PowerPoint Presentation</vt:lpstr>
      <vt:lpstr>ABSTRACT</vt:lpstr>
      <vt:lpstr>DATA COLLECTION</vt:lpstr>
      <vt:lpstr>PowerPoint Presentation</vt:lpstr>
      <vt:lpstr>PowerPoint Presentation</vt:lpstr>
      <vt:lpstr>Data analysis</vt:lpstr>
      <vt:lpstr>PowerPoint Presentation</vt:lpstr>
      <vt:lpstr>PowerPoint Presentation</vt:lpstr>
      <vt:lpstr>Data analysis</vt:lpstr>
      <vt:lpstr>Data analysis</vt:lpstr>
      <vt:lpstr>PowerPoint Presentation</vt:lpstr>
      <vt:lpstr>PowerPoint Presentation</vt:lpstr>
      <vt:lpstr>PowerPoint Presentation</vt:lpstr>
      <vt:lpstr>PowerPoint Presentation</vt:lpstr>
      <vt:lpstr>MODEL EVALUATION</vt:lpstr>
      <vt:lpstr>PowerPoint Presentation</vt:lpstr>
      <vt:lpstr>PowerPoint Presentation</vt:lpstr>
      <vt:lpstr>PowerPoint Presentation</vt:lpstr>
      <vt:lpstr>PowerPoint Presentation</vt:lpstr>
      <vt:lpstr>CONFUSION MATRIX: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 REGRESSION:</vt:lpstr>
      <vt:lpstr>DECISION TREE:</vt:lpstr>
      <vt:lpstr>RANDOM FOREST:</vt:lpstr>
      <vt:lpstr>SUPPORT VECTOR  MACHINES</vt:lpstr>
      <vt:lpstr>AREA UNDER THE CURVE (AUC):</vt:lpstr>
      <vt:lpstr>PowerPoint Presentation</vt:lpstr>
      <vt:lpstr>PowerPoint Presentation</vt:lpstr>
      <vt:lpstr>PowerPoint Presentation</vt:lpstr>
      <vt:lpstr>PowerPoint Presentation</vt:lpstr>
      <vt:lpstr>BEST MODEL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Jaichiddharth R K</cp:lastModifiedBy>
  <cp:revision>2</cp:revision>
  <dcterms:created xsi:type="dcterms:W3CDTF">2023-05-06T22:22:15Z</dcterms:created>
  <dcterms:modified xsi:type="dcterms:W3CDTF">2023-05-07T00:03:55Z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2023-05-01T00:00:00Z</vt:filetime>
  </property>
  <property fmtid="{D5CDD505-2E9C-101B-9397-08002B2CF9AE}" pid="3" name="LastSaved">
    <vt:filetime>2023-05-06T00:00:00Z</vt:filetime>
  </property>
</Properties>
</file>